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53900" cy="6858000"/>
  <p:notesSz cx="6858000" cy="9144000"/>
  <p:embeddedFontLst>
    <p:embeddedFont>
      <p:font typeface="Montserrat Classic" panose="020B0604020202020204" charset="0"/>
      <p:regular r:id="rId24"/>
    </p:embeddedFont>
    <p:embeddedFont>
      <p:font typeface="Montserrat Classic Bold" panose="020B0604020202020204" charset="0"/>
      <p:regular r:id="rId25"/>
    </p:embeddedFont>
    <p:embeddedFont>
      <p:font typeface="Montserrat Light" panose="00000400000000000000" pitchFamily="2" charset="0"/>
      <p:regular r:id="rId26"/>
    </p:embeddedFont>
    <p:embeddedFont>
      <p:font typeface="Montserrat Light Bold" panose="020B0604020202020204" charset="0"/>
      <p:regular r:id="rId27"/>
    </p:embeddedFont>
    <p:embeddedFont>
      <p:font typeface="Open Sans" panose="020B0606030504020204" pitchFamily="34" charset="0"/>
      <p:regular r:id="rId28"/>
    </p:embeddedFont>
    <p:embeddedFont>
      <p:font typeface="Open Sans Bold" panose="020B0806030504020204" charset="0"/>
      <p:regular r:id="rId29"/>
    </p:embeddedFont>
    <p:embeddedFont>
      <p:font typeface="Open Sans Italics" panose="020B0604020202020204" charset="0"/>
      <p:regular r:id="rId30"/>
    </p:embeddedFont>
    <p:embeddedFont>
      <p:font typeface="Open Sans Light" panose="020B0306030504020204" pitchFamily="34" charset="0"/>
      <p:regular r:id="rId31"/>
    </p:embeddedFont>
    <p:embeddedFont>
      <p:font typeface="Open Sans Light 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6" d="100"/>
          <a:sy n="106" d="100"/>
        </p:scale>
        <p:origin x="76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50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49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8.svg"/><Relationship Id="rId5" Type="http://schemas.openxmlformats.org/officeDocument/2006/relationships/image" Target="../media/image43.sv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74.svg"/><Relationship Id="rId7" Type="http://schemas.openxmlformats.org/officeDocument/2006/relationships/image" Target="../media/image77.png"/><Relationship Id="rId12" Type="http://schemas.openxmlformats.org/officeDocument/2006/relationships/image" Target="../media/image82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1.png"/><Relationship Id="rId5" Type="http://schemas.openxmlformats.org/officeDocument/2006/relationships/image" Target="../media/image76.svg"/><Relationship Id="rId10" Type="http://schemas.openxmlformats.org/officeDocument/2006/relationships/image" Target="../media/image80.sv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sv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12" Type="http://schemas.openxmlformats.org/officeDocument/2006/relationships/image" Target="../media/image99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98.svg"/><Relationship Id="rId5" Type="http://schemas.openxmlformats.org/officeDocument/2006/relationships/image" Target="../media/image93.svg"/><Relationship Id="rId10" Type="http://schemas.openxmlformats.org/officeDocument/2006/relationships/image" Target="../media/image97.png"/><Relationship Id="rId4" Type="http://schemas.openxmlformats.org/officeDocument/2006/relationships/image" Target="../media/image92.png"/><Relationship Id="rId9" Type="http://schemas.openxmlformats.org/officeDocument/2006/relationships/hyperlink" Target="https://www.naviabenefits.com/benefit-education-resourc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6749" y="1942673"/>
            <a:ext cx="11248022" cy="6884493"/>
            <a:chOff x="0" y="0"/>
            <a:chExt cx="14997363" cy="9179324"/>
          </a:xfrm>
        </p:grpSpPr>
        <p:sp>
          <p:nvSpPr>
            <p:cNvPr id="3" name="Freeform 3"/>
            <p:cNvSpPr/>
            <p:nvPr/>
          </p:nvSpPr>
          <p:spPr>
            <a:xfrm>
              <a:off x="6711745" y="3624714"/>
              <a:ext cx="2735871" cy="1102898"/>
            </a:xfrm>
            <a:custGeom>
              <a:avLst/>
              <a:gdLst/>
              <a:ahLst/>
              <a:cxnLst/>
              <a:rect l="l" t="t" r="r" b="b"/>
              <a:pathLst>
                <a:path w="2735871" h="1102898">
                  <a:moveTo>
                    <a:pt x="0" y="0"/>
                  </a:moveTo>
                  <a:lnTo>
                    <a:pt x="2735871" y="0"/>
                  </a:lnTo>
                  <a:lnTo>
                    <a:pt x="2735871" y="1102898"/>
                  </a:lnTo>
                  <a:lnTo>
                    <a:pt x="0" y="1102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977374" y="984938"/>
              <a:ext cx="3929809" cy="8194386"/>
            </a:xfrm>
            <a:custGeom>
              <a:avLst/>
              <a:gdLst/>
              <a:ahLst/>
              <a:cxnLst/>
              <a:rect l="l" t="t" r="r" b="b"/>
              <a:pathLst>
                <a:path w="3929809" h="8194386">
                  <a:moveTo>
                    <a:pt x="0" y="0"/>
                  </a:moveTo>
                  <a:lnTo>
                    <a:pt x="3929809" y="0"/>
                  </a:lnTo>
                  <a:lnTo>
                    <a:pt x="3929809" y="8194386"/>
                  </a:lnTo>
                  <a:lnTo>
                    <a:pt x="0" y="8194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1627" t="-64795" r="-1220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 rot="1009607">
              <a:off x="3354468" y="1531141"/>
              <a:ext cx="939996" cy="944719"/>
            </a:xfrm>
            <a:custGeom>
              <a:avLst/>
              <a:gdLst/>
              <a:ahLst/>
              <a:cxnLst/>
              <a:rect l="l" t="t" r="r" b="b"/>
              <a:pathLst>
                <a:path w="939996" h="944719">
                  <a:moveTo>
                    <a:pt x="0" y="0"/>
                  </a:moveTo>
                  <a:lnTo>
                    <a:pt x="939996" y="0"/>
                  </a:lnTo>
                  <a:lnTo>
                    <a:pt x="939996" y="944719"/>
                  </a:lnTo>
                  <a:lnTo>
                    <a:pt x="0" y="94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26941"/>
              <a:ext cx="1252699" cy="1252699"/>
              <a:chOff x="0" y="0"/>
              <a:chExt cx="1913890" cy="191389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AB232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4667635" y="492746"/>
              <a:ext cx="922565" cy="922565"/>
              <a:chOff x="0" y="0"/>
              <a:chExt cx="1913890" cy="191389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AB232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6606563" y="1641613"/>
              <a:ext cx="8390800" cy="1718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61"/>
                </a:lnSpc>
              </a:pPr>
              <a:r>
                <a:rPr lang="en-US" sz="4600">
                  <a:solidFill>
                    <a:srgbClr val="FFFFFF"/>
                  </a:solidFill>
                  <a:latin typeface="Open Sans Light"/>
                </a:rPr>
                <a:t>Save over $900 a year on health expenses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606563" y="-321"/>
              <a:ext cx="7901136" cy="15075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535"/>
                </a:lnSpc>
              </a:pPr>
              <a:r>
                <a:rPr lang="en-US" sz="6810">
                  <a:solidFill>
                    <a:srgbClr val="FFFFFF"/>
                  </a:solidFill>
                  <a:latin typeface="Montserrat Classic"/>
                </a:rPr>
                <a:t>FSA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711745" y="-38100"/>
              <a:ext cx="2537175" cy="401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50"/>
                </a:lnSpc>
                <a:spcBef>
                  <a:spcPct val="0"/>
                </a:spcBef>
              </a:pPr>
              <a:r>
                <a:rPr lang="en-US" sz="1821">
                  <a:solidFill>
                    <a:srgbClr val="FFFFFF"/>
                  </a:solidFill>
                  <a:latin typeface="Montserrat Classic Bold"/>
                </a:rPr>
                <a:t>Healthcare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03731" y="6144443"/>
            <a:ext cx="1171989" cy="385291"/>
          </a:xfrm>
          <a:custGeom>
            <a:avLst/>
            <a:gdLst/>
            <a:ahLst/>
            <a:cxnLst/>
            <a:rect l="l" t="t" r="r" b="b"/>
            <a:pathLst>
              <a:path w="1171989" h="385291">
                <a:moveTo>
                  <a:pt x="0" y="0"/>
                </a:moveTo>
                <a:lnTo>
                  <a:pt x="1171989" y="0"/>
                </a:lnTo>
                <a:lnTo>
                  <a:pt x="1171989" y="385292"/>
                </a:lnTo>
                <a:lnTo>
                  <a:pt x="0" y="38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608268" y="5057243"/>
            <a:ext cx="2944983" cy="2944983"/>
          </a:xfrm>
          <a:custGeom>
            <a:avLst/>
            <a:gdLst/>
            <a:ahLst/>
            <a:cxnLst/>
            <a:rect l="l" t="t" r="r" b="b"/>
            <a:pathLst>
              <a:path w="2944983" h="2944983">
                <a:moveTo>
                  <a:pt x="0" y="0"/>
                </a:moveTo>
                <a:lnTo>
                  <a:pt x="2944984" y="0"/>
                </a:lnTo>
                <a:lnTo>
                  <a:pt x="2944984" y="2944983"/>
                </a:lnTo>
                <a:lnTo>
                  <a:pt x="0" y="2944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197750" y="2632507"/>
            <a:ext cx="9766020" cy="87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2"/>
              </a:lnSpc>
            </a:pPr>
            <a:r>
              <a:rPr lang="en-US" sz="2037">
                <a:solidFill>
                  <a:srgbClr val="3E3E3F"/>
                </a:solidFill>
                <a:latin typeface="Montserrat Light"/>
              </a:rPr>
              <a:t>A Healthcare FSA is a </a:t>
            </a:r>
            <a:r>
              <a:rPr lang="en-US" sz="2037">
                <a:solidFill>
                  <a:srgbClr val="AB2328"/>
                </a:solidFill>
                <a:latin typeface="Montserrat Light Bold"/>
              </a:rPr>
              <a:t>personal expense account</a:t>
            </a:r>
            <a:r>
              <a:rPr lang="en-US" sz="2037">
                <a:solidFill>
                  <a:srgbClr val="3E3E3F"/>
                </a:solidFill>
                <a:latin typeface="Montserrat Light"/>
              </a:rPr>
              <a:t>, allowing you to set aside a portion of your salary </a:t>
            </a:r>
            <a:r>
              <a:rPr lang="en-US" sz="2037">
                <a:solidFill>
                  <a:srgbClr val="AB2328"/>
                </a:solidFill>
                <a:latin typeface="Montserrat Light Bold"/>
              </a:rPr>
              <a:t>pre-tax</a:t>
            </a:r>
            <a:r>
              <a:rPr lang="en-US" sz="2037">
                <a:solidFill>
                  <a:srgbClr val="3E3E3F"/>
                </a:solidFill>
                <a:latin typeface="Montserrat Light"/>
              </a:rPr>
              <a:t> to pay for qualified medical expenses.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0" y="822012"/>
            <a:ext cx="12161520" cy="215967"/>
            <a:chOff x="0" y="0"/>
            <a:chExt cx="32182343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90257" y="597087"/>
            <a:ext cx="9341452" cy="675491"/>
            <a:chOff x="0" y="0"/>
            <a:chExt cx="4807801" cy="34765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7801" cy="347657"/>
            </a:xfrm>
            <a:custGeom>
              <a:avLst/>
              <a:gdLst/>
              <a:ahLst/>
              <a:cxnLst/>
              <a:rect l="l" t="t" r="r" b="b"/>
              <a:pathLst>
                <a:path w="4807801" h="347657">
                  <a:moveTo>
                    <a:pt x="0" y="0"/>
                  </a:moveTo>
                  <a:lnTo>
                    <a:pt x="4807801" y="0"/>
                  </a:lnTo>
                  <a:lnTo>
                    <a:pt x="4807801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98742" y="576173"/>
            <a:ext cx="8964035" cy="971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Healthcare Flexible Spending Account (FSA)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6510" y="2479139"/>
            <a:ext cx="852267" cy="999727"/>
          </a:xfrm>
          <a:custGeom>
            <a:avLst/>
            <a:gdLst/>
            <a:ahLst/>
            <a:cxnLst/>
            <a:rect l="l" t="t" r="r" b="b"/>
            <a:pathLst>
              <a:path w="852267" h="999727">
                <a:moveTo>
                  <a:pt x="0" y="0"/>
                </a:moveTo>
                <a:lnTo>
                  <a:pt x="852267" y="0"/>
                </a:lnTo>
                <a:lnTo>
                  <a:pt x="852267" y="999727"/>
                </a:lnTo>
                <a:lnTo>
                  <a:pt x="0" y="9997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339806" y="4077516"/>
            <a:ext cx="1225676" cy="371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3"/>
              </a:lnSpc>
            </a:pPr>
            <a:r>
              <a:rPr lang="en-US" sz="1164">
                <a:solidFill>
                  <a:srgbClr val="AB2328"/>
                </a:solidFill>
                <a:latin typeface="Open Sans Bold"/>
              </a:rPr>
              <a:t>MAXIMUM CONTRIBUTION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659666" y="3478723"/>
            <a:ext cx="2585956" cy="54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1"/>
              </a:lnSpc>
            </a:pPr>
            <a:r>
              <a:rPr lang="en-US" sz="3150">
                <a:solidFill>
                  <a:srgbClr val="AB2328"/>
                </a:solidFill>
                <a:latin typeface="Montserrat Classic Bold"/>
              </a:rPr>
              <a:t>$3200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96039" y="4131655"/>
            <a:ext cx="1225676" cy="371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3"/>
              </a:lnSpc>
            </a:pPr>
            <a:r>
              <a:rPr lang="en-US" sz="1164">
                <a:solidFill>
                  <a:srgbClr val="AB2328"/>
                </a:solidFill>
                <a:latin typeface="Open Sans Bold"/>
              </a:rPr>
              <a:t>COVERS YOUR WHOLE FAMILY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5898" y="3532863"/>
            <a:ext cx="2585956" cy="545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1"/>
              </a:lnSpc>
            </a:pPr>
            <a:r>
              <a:rPr lang="en-US" sz="3150">
                <a:solidFill>
                  <a:srgbClr val="AB2328"/>
                </a:solidFill>
                <a:latin typeface="Montserrat Classic Bold"/>
              </a:rPr>
              <a:t>FAMILY</a:t>
            </a:r>
          </a:p>
        </p:txBody>
      </p:sp>
      <p:sp>
        <p:nvSpPr>
          <p:cNvPr id="7" name="Freeform 7"/>
          <p:cNvSpPr/>
          <p:nvPr/>
        </p:nvSpPr>
        <p:spPr>
          <a:xfrm>
            <a:off x="1700779" y="2560612"/>
            <a:ext cx="1016195" cy="945061"/>
          </a:xfrm>
          <a:custGeom>
            <a:avLst/>
            <a:gdLst/>
            <a:ahLst/>
            <a:cxnLst/>
            <a:rect l="l" t="t" r="r" b="b"/>
            <a:pathLst>
              <a:path w="1016195" h="945061">
                <a:moveTo>
                  <a:pt x="0" y="0"/>
                </a:moveTo>
                <a:lnTo>
                  <a:pt x="1016195" y="0"/>
                </a:lnTo>
                <a:lnTo>
                  <a:pt x="1016195" y="945061"/>
                </a:lnTo>
                <a:lnTo>
                  <a:pt x="0" y="9450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863483" y="4077516"/>
            <a:ext cx="1602689" cy="371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3"/>
              </a:lnSpc>
            </a:pPr>
            <a:r>
              <a:rPr lang="en-US" sz="1164">
                <a:solidFill>
                  <a:srgbClr val="AB2328"/>
                </a:solidFill>
                <a:latin typeface="Open Sans Bold"/>
              </a:rPr>
              <a:t>DIFFERENT WAYS TO USE YOUR FUNDS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71850" y="3466331"/>
            <a:ext cx="2585956" cy="545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1"/>
              </a:lnSpc>
            </a:pPr>
            <a:r>
              <a:rPr lang="en-US" sz="3150">
                <a:solidFill>
                  <a:srgbClr val="AB2328"/>
                </a:solidFill>
                <a:latin typeface="Montserrat Classic Bold"/>
              </a:rPr>
              <a:t>38K</a:t>
            </a:r>
          </a:p>
        </p:txBody>
      </p:sp>
      <p:sp>
        <p:nvSpPr>
          <p:cNvPr id="10" name="Freeform 10"/>
          <p:cNvSpPr/>
          <p:nvPr/>
        </p:nvSpPr>
        <p:spPr>
          <a:xfrm>
            <a:off x="3916689" y="2355149"/>
            <a:ext cx="1234878" cy="1234878"/>
          </a:xfrm>
          <a:custGeom>
            <a:avLst/>
            <a:gdLst/>
            <a:ahLst/>
            <a:cxnLst/>
            <a:rect l="l" t="t" r="r" b="b"/>
            <a:pathLst>
              <a:path w="1234878" h="1234878">
                <a:moveTo>
                  <a:pt x="0" y="0"/>
                </a:moveTo>
                <a:lnTo>
                  <a:pt x="1234878" y="0"/>
                </a:lnTo>
                <a:lnTo>
                  <a:pt x="1234878" y="1234878"/>
                </a:lnTo>
                <a:lnTo>
                  <a:pt x="0" y="12348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588295" y="2922503"/>
            <a:ext cx="824672" cy="680354"/>
          </a:xfrm>
          <a:custGeom>
            <a:avLst/>
            <a:gdLst/>
            <a:ahLst/>
            <a:cxnLst/>
            <a:rect l="l" t="t" r="r" b="b"/>
            <a:pathLst>
              <a:path w="824672" h="680354">
                <a:moveTo>
                  <a:pt x="0" y="0"/>
                </a:moveTo>
                <a:lnTo>
                  <a:pt x="824672" y="0"/>
                </a:lnTo>
                <a:lnTo>
                  <a:pt x="824672" y="680354"/>
                </a:lnTo>
                <a:lnTo>
                  <a:pt x="0" y="680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6565343" y="4077516"/>
            <a:ext cx="1602689" cy="371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3"/>
              </a:lnSpc>
            </a:pPr>
            <a:r>
              <a:rPr lang="en-US" sz="1164">
                <a:solidFill>
                  <a:srgbClr val="AB2328"/>
                </a:solidFill>
                <a:latin typeface="Open Sans Bold"/>
              </a:rPr>
              <a:t>MULTIPLE WAYS TO SUBMIT CLAIMS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3710" y="3466331"/>
            <a:ext cx="2585956" cy="545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1"/>
              </a:lnSpc>
            </a:pPr>
            <a:r>
              <a:rPr lang="en-US" sz="3150">
                <a:solidFill>
                  <a:srgbClr val="AB2328"/>
                </a:solidFill>
                <a:latin typeface="Montserrat Classic Bold"/>
              </a:rPr>
              <a:t>EASY</a:t>
            </a:r>
          </a:p>
        </p:txBody>
      </p:sp>
      <p:sp>
        <p:nvSpPr>
          <p:cNvPr id="14" name="Freeform 14"/>
          <p:cNvSpPr/>
          <p:nvPr/>
        </p:nvSpPr>
        <p:spPr>
          <a:xfrm>
            <a:off x="6728302" y="2506473"/>
            <a:ext cx="518697" cy="888561"/>
          </a:xfrm>
          <a:custGeom>
            <a:avLst/>
            <a:gdLst/>
            <a:ahLst/>
            <a:cxnLst/>
            <a:rect l="l" t="t" r="r" b="b"/>
            <a:pathLst>
              <a:path w="518697" h="888561">
                <a:moveTo>
                  <a:pt x="0" y="0"/>
                </a:moveTo>
                <a:lnTo>
                  <a:pt x="518697" y="0"/>
                </a:lnTo>
                <a:lnTo>
                  <a:pt x="518697" y="888560"/>
                </a:lnTo>
                <a:lnTo>
                  <a:pt x="0" y="8885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7370431" y="2905927"/>
            <a:ext cx="721340" cy="468871"/>
          </a:xfrm>
          <a:custGeom>
            <a:avLst/>
            <a:gdLst/>
            <a:ahLst/>
            <a:cxnLst/>
            <a:rect l="l" t="t" r="r" b="b"/>
            <a:pathLst>
              <a:path w="721340" h="468871">
                <a:moveTo>
                  <a:pt x="0" y="0"/>
                </a:moveTo>
                <a:lnTo>
                  <a:pt x="721340" y="0"/>
                </a:lnTo>
                <a:lnTo>
                  <a:pt x="721340" y="468871"/>
                </a:lnTo>
                <a:lnTo>
                  <a:pt x="0" y="46887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0303731" y="6144443"/>
            <a:ext cx="1171989" cy="385291"/>
          </a:xfrm>
          <a:custGeom>
            <a:avLst/>
            <a:gdLst/>
            <a:ahLst/>
            <a:cxnLst/>
            <a:rect l="l" t="t" r="r" b="b"/>
            <a:pathLst>
              <a:path w="1171989" h="385291">
                <a:moveTo>
                  <a:pt x="0" y="0"/>
                </a:moveTo>
                <a:lnTo>
                  <a:pt x="1171989" y="0"/>
                </a:lnTo>
                <a:lnTo>
                  <a:pt x="1171989" y="385292"/>
                </a:lnTo>
                <a:lnTo>
                  <a:pt x="0" y="38529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0" y="822012"/>
            <a:ext cx="12161520" cy="215967"/>
            <a:chOff x="0" y="0"/>
            <a:chExt cx="32182343" cy="571500"/>
          </a:xfrm>
        </p:grpSpPr>
        <p:sp>
          <p:nvSpPr>
            <p:cNvPr id="18" name="Freeform 18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90257" y="597087"/>
            <a:ext cx="9341452" cy="675491"/>
            <a:chOff x="0" y="0"/>
            <a:chExt cx="4807801" cy="34765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807801" cy="347657"/>
            </a:xfrm>
            <a:custGeom>
              <a:avLst/>
              <a:gdLst/>
              <a:ahLst/>
              <a:cxnLst/>
              <a:rect l="l" t="t" r="r" b="b"/>
              <a:pathLst>
                <a:path w="4807801" h="347657">
                  <a:moveTo>
                    <a:pt x="0" y="0"/>
                  </a:moveTo>
                  <a:lnTo>
                    <a:pt x="4807801" y="0"/>
                  </a:lnTo>
                  <a:lnTo>
                    <a:pt x="4807801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598742" y="576173"/>
            <a:ext cx="8964035" cy="971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Healthcare Flexible Spending Account (FSA)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39695" y="578302"/>
            <a:ext cx="5264458" cy="1446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An FSA helps you pay for things you already buy</a:t>
            </a:r>
          </a:p>
        </p:txBody>
      </p:sp>
      <p:sp>
        <p:nvSpPr>
          <p:cNvPr id="3" name="Freeform 3"/>
          <p:cNvSpPr/>
          <p:nvPr/>
        </p:nvSpPr>
        <p:spPr>
          <a:xfrm>
            <a:off x="10303731" y="6144443"/>
            <a:ext cx="1171989" cy="385291"/>
          </a:xfrm>
          <a:custGeom>
            <a:avLst/>
            <a:gdLst/>
            <a:ahLst/>
            <a:cxnLst/>
            <a:rect l="l" t="t" r="r" b="b"/>
            <a:pathLst>
              <a:path w="1171989" h="385291">
                <a:moveTo>
                  <a:pt x="0" y="0"/>
                </a:moveTo>
                <a:lnTo>
                  <a:pt x="1171989" y="0"/>
                </a:lnTo>
                <a:lnTo>
                  <a:pt x="1171989" y="385292"/>
                </a:lnTo>
                <a:lnTo>
                  <a:pt x="0" y="38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339695" y="2090795"/>
            <a:ext cx="2355954" cy="215967"/>
            <a:chOff x="0" y="0"/>
            <a:chExt cx="6234427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6234427" cy="69850"/>
            </a:xfrm>
            <a:custGeom>
              <a:avLst/>
              <a:gdLst/>
              <a:ahLst/>
              <a:cxnLst/>
              <a:rect l="l" t="t" r="r" b="b"/>
              <a:pathLst>
                <a:path w="6234427" h="69850">
                  <a:moveTo>
                    <a:pt x="59435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6234427" y="69850"/>
                  </a:lnTo>
                  <a:lnTo>
                    <a:pt x="6234427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585385" y="1883040"/>
            <a:ext cx="3254817" cy="3254817"/>
          </a:xfrm>
          <a:custGeom>
            <a:avLst/>
            <a:gdLst/>
            <a:ahLst/>
            <a:cxnLst/>
            <a:rect l="l" t="t" r="r" b="b"/>
            <a:pathLst>
              <a:path w="3254817" h="3254817">
                <a:moveTo>
                  <a:pt x="0" y="0"/>
                </a:moveTo>
                <a:lnTo>
                  <a:pt x="3254817" y="0"/>
                </a:lnTo>
                <a:lnTo>
                  <a:pt x="3254817" y="3254817"/>
                </a:lnTo>
                <a:lnTo>
                  <a:pt x="0" y="32548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676340" y="2932859"/>
            <a:ext cx="3702178" cy="2468119"/>
          </a:xfrm>
          <a:custGeom>
            <a:avLst/>
            <a:gdLst/>
            <a:ahLst/>
            <a:cxnLst/>
            <a:rect l="l" t="t" r="r" b="b"/>
            <a:pathLst>
              <a:path w="3702178" h="2468119">
                <a:moveTo>
                  <a:pt x="0" y="0"/>
                </a:moveTo>
                <a:lnTo>
                  <a:pt x="3702178" y="0"/>
                </a:lnTo>
                <a:lnTo>
                  <a:pt x="3702178" y="2468119"/>
                </a:lnTo>
                <a:lnTo>
                  <a:pt x="0" y="24681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127637" y="3034658"/>
            <a:ext cx="2061476" cy="1886857"/>
          </a:xfrm>
          <a:custGeom>
            <a:avLst/>
            <a:gdLst/>
            <a:ahLst/>
            <a:cxnLst/>
            <a:rect l="l" t="t" r="r" b="b"/>
            <a:pathLst>
              <a:path w="2061476" h="1886857">
                <a:moveTo>
                  <a:pt x="0" y="0"/>
                </a:moveTo>
                <a:lnTo>
                  <a:pt x="2061476" y="0"/>
                </a:lnTo>
                <a:lnTo>
                  <a:pt x="2061476" y="1886857"/>
                </a:lnTo>
                <a:lnTo>
                  <a:pt x="0" y="18868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801865" y="3627129"/>
            <a:ext cx="1641406" cy="1641406"/>
          </a:xfrm>
          <a:custGeom>
            <a:avLst/>
            <a:gdLst/>
            <a:ahLst/>
            <a:cxnLst/>
            <a:rect l="l" t="t" r="r" b="b"/>
            <a:pathLst>
              <a:path w="1641406" h="1641406">
                <a:moveTo>
                  <a:pt x="0" y="0"/>
                </a:moveTo>
                <a:lnTo>
                  <a:pt x="1641406" y="0"/>
                </a:lnTo>
                <a:lnTo>
                  <a:pt x="1641406" y="1641406"/>
                </a:lnTo>
                <a:lnTo>
                  <a:pt x="0" y="16414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16434" y="3897433"/>
            <a:ext cx="1256190" cy="1256190"/>
          </a:xfrm>
          <a:custGeom>
            <a:avLst/>
            <a:gdLst/>
            <a:ahLst/>
            <a:cxnLst/>
            <a:rect l="l" t="t" r="r" b="b"/>
            <a:pathLst>
              <a:path w="1256190" h="1256190">
                <a:moveTo>
                  <a:pt x="0" y="0"/>
                </a:moveTo>
                <a:lnTo>
                  <a:pt x="1256190" y="0"/>
                </a:lnTo>
                <a:lnTo>
                  <a:pt x="1256190" y="1256190"/>
                </a:lnTo>
                <a:lnTo>
                  <a:pt x="0" y="12561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6714610" y="2384236"/>
            <a:ext cx="4770746" cy="916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90"/>
              </a:lnSpc>
            </a:pPr>
            <a:r>
              <a:rPr lang="en-US" sz="1350">
                <a:solidFill>
                  <a:srgbClr val="000000"/>
                </a:solidFill>
                <a:latin typeface="Open Sans Light Bold"/>
              </a:rPr>
              <a:t>Over-the-counter (OTC) Medications</a:t>
            </a:r>
          </a:p>
          <a:p>
            <a:pPr>
              <a:lnSpc>
                <a:spcPts val="1890"/>
              </a:lnSpc>
            </a:pPr>
            <a:r>
              <a:rPr lang="en-US" sz="1350">
                <a:solidFill>
                  <a:srgbClr val="000000"/>
                </a:solidFill>
                <a:latin typeface="Open Sans Light"/>
              </a:rPr>
              <a:t>On average, U.S. households spend $338/year on OTC products like like Tylenol®, Zyrtec®, and cold medicine. With an FSA, you save $100 each year on those purchases.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14610" y="3429043"/>
            <a:ext cx="5085825" cy="705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90"/>
              </a:lnSpc>
            </a:pPr>
            <a:r>
              <a:rPr lang="en-US" sz="1350">
                <a:solidFill>
                  <a:srgbClr val="000000"/>
                </a:solidFill>
                <a:latin typeface="Open Sans Light Bold"/>
              </a:rPr>
              <a:t>Feminine Care Products</a:t>
            </a:r>
          </a:p>
          <a:p>
            <a:pPr>
              <a:lnSpc>
                <a:spcPts val="1890"/>
              </a:lnSpc>
            </a:pPr>
            <a:r>
              <a:rPr lang="en-US" sz="1350">
                <a:solidFill>
                  <a:srgbClr val="000000"/>
                </a:solidFill>
                <a:latin typeface="Open Sans Light"/>
              </a:rPr>
              <a:t>The average woman spends $300/year on feminine care products. With an FSA, you would save $90 each year.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14610" y="4296435"/>
            <a:ext cx="5085825" cy="954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90"/>
              </a:lnSpc>
            </a:pPr>
            <a:r>
              <a:rPr lang="en-US" sz="1350">
                <a:solidFill>
                  <a:srgbClr val="000000"/>
                </a:solidFill>
                <a:latin typeface="Open Sans Light Bold"/>
              </a:rPr>
              <a:t>Personal Protective Equipment (PPE)</a:t>
            </a:r>
          </a:p>
          <a:p>
            <a:pPr>
              <a:lnSpc>
                <a:spcPts val="1890"/>
              </a:lnSpc>
            </a:pPr>
            <a:r>
              <a:rPr lang="en-US" sz="1350">
                <a:solidFill>
                  <a:srgbClr val="000000"/>
                </a:solidFill>
                <a:latin typeface="Open Sans Light"/>
              </a:rPr>
              <a:t>Masks, hand sanitizer and sanitizing wipes that are purchased to prevent the spread of COVID-19 are now eligible expenses. </a:t>
            </a:r>
          </a:p>
          <a:p>
            <a:pPr>
              <a:lnSpc>
                <a:spcPts val="1890"/>
              </a:lnSpc>
            </a:pPr>
            <a:endParaRPr lang="en-US" sz="1350">
              <a:solidFill>
                <a:srgbClr val="000000"/>
              </a:solidFill>
              <a:latin typeface="Open Sans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03731" y="6144443"/>
            <a:ext cx="1171989" cy="385291"/>
          </a:xfrm>
          <a:custGeom>
            <a:avLst/>
            <a:gdLst/>
            <a:ahLst/>
            <a:cxnLst/>
            <a:rect l="l" t="t" r="r" b="b"/>
            <a:pathLst>
              <a:path w="1171989" h="385291">
                <a:moveTo>
                  <a:pt x="0" y="0"/>
                </a:moveTo>
                <a:lnTo>
                  <a:pt x="1171989" y="0"/>
                </a:lnTo>
                <a:lnTo>
                  <a:pt x="1171989" y="385292"/>
                </a:lnTo>
                <a:lnTo>
                  <a:pt x="0" y="38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542406" y="2354902"/>
            <a:ext cx="5761324" cy="2572402"/>
            <a:chOff x="0" y="0"/>
            <a:chExt cx="2960104" cy="13216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60105" cy="1321671"/>
            </a:xfrm>
            <a:custGeom>
              <a:avLst/>
              <a:gdLst/>
              <a:ahLst/>
              <a:cxnLst/>
              <a:rect l="l" t="t" r="r" b="b"/>
              <a:pathLst>
                <a:path w="2960105" h="1321671">
                  <a:moveTo>
                    <a:pt x="2835644" y="1321671"/>
                  </a:moveTo>
                  <a:lnTo>
                    <a:pt x="124460" y="1321671"/>
                  </a:lnTo>
                  <a:cubicBezTo>
                    <a:pt x="55880" y="1321671"/>
                    <a:pt x="0" y="1265791"/>
                    <a:pt x="0" y="119721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35645" y="0"/>
                  </a:lnTo>
                  <a:cubicBezTo>
                    <a:pt x="2904224" y="0"/>
                    <a:pt x="2960105" y="55880"/>
                    <a:pt x="2960105" y="124460"/>
                  </a:cubicBezTo>
                  <a:lnTo>
                    <a:pt x="2960105" y="1197211"/>
                  </a:lnTo>
                  <a:cubicBezTo>
                    <a:pt x="2960105" y="1265791"/>
                    <a:pt x="2904224" y="1321671"/>
                    <a:pt x="2835645" y="1321671"/>
                  </a:cubicBezTo>
                  <a:close/>
                </a:path>
              </a:pathLst>
            </a:custGeom>
            <a:solidFill>
              <a:srgbClr val="AB232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1339695" y="2354902"/>
            <a:ext cx="2687462" cy="2950307"/>
          </a:xfrm>
          <a:custGeom>
            <a:avLst/>
            <a:gdLst/>
            <a:ahLst/>
            <a:cxnLst/>
            <a:rect l="l" t="t" r="r" b="b"/>
            <a:pathLst>
              <a:path w="2687462" h="2950307">
                <a:moveTo>
                  <a:pt x="0" y="0"/>
                </a:moveTo>
                <a:lnTo>
                  <a:pt x="2687462" y="0"/>
                </a:lnTo>
                <a:lnTo>
                  <a:pt x="2687462" y="2950307"/>
                </a:lnTo>
                <a:lnTo>
                  <a:pt x="0" y="2950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0" y="822012"/>
            <a:ext cx="12161520" cy="215967"/>
            <a:chOff x="0" y="0"/>
            <a:chExt cx="32182343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46145" y="587413"/>
            <a:ext cx="8680137" cy="685164"/>
            <a:chOff x="0" y="0"/>
            <a:chExt cx="4404366" cy="3476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04366" cy="347657"/>
            </a:xfrm>
            <a:custGeom>
              <a:avLst/>
              <a:gdLst/>
              <a:ahLst/>
              <a:cxnLst/>
              <a:rect l="l" t="t" r="r" b="b"/>
              <a:pathLst>
                <a:path w="4404366" h="347657">
                  <a:moveTo>
                    <a:pt x="0" y="0"/>
                  </a:moveTo>
                  <a:lnTo>
                    <a:pt x="4404366" y="0"/>
                  </a:lnTo>
                  <a:lnTo>
                    <a:pt x="4404366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98742" y="619125"/>
            <a:ext cx="8964035" cy="499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Pay 30% less on medical expenses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18396" y="5027943"/>
            <a:ext cx="5009344" cy="402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3E3E3F"/>
                </a:solidFill>
                <a:latin typeface="Open Sans Bold"/>
              </a:rPr>
              <a:t>It's like free money!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18396" y="2672626"/>
            <a:ext cx="5185502" cy="1889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3"/>
              </a:lnSpc>
            </a:pPr>
            <a:r>
              <a:rPr lang="en-US" sz="2145">
                <a:solidFill>
                  <a:srgbClr val="FFFFFF"/>
                </a:solidFill>
                <a:latin typeface="Open Sans Bold"/>
              </a:rPr>
              <a:t>Tina typically spends $1,000 yearly on glasses and contact lenses. But this year she signed up for a Healthcare FSA and was able to purchase them tax-free which saved her $300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03731" y="6144443"/>
            <a:ext cx="1171989" cy="385291"/>
          </a:xfrm>
          <a:custGeom>
            <a:avLst/>
            <a:gdLst/>
            <a:ahLst/>
            <a:cxnLst/>
            <a:rect l="l" t="t" r="r" b="b"/>
            <a:pathLst>
              <a:path w="1171989" h="385291">
                <a:moveTo>
                  <a:pt x="0" y="0"/>
                </a:moveTo>
                <a:lnTo>
                  <a:pt x="1171989" y="0"/>
                </a:lnTo>
                <a:lnTo>
                  <a:pt x="1171989" y="385292"/>
                </a:lnTo>
                <a:lnTo>
                  <a:pt x="0" y="38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39695" y="2354902"/>
            <a:ext cx="2687462" cy="2950307"/>
          </a:xfrm>
          <a:custGeom>
            <a:avLst/>
            <a:gdLst/>
            <a:ahLst/>
            <a:cxnLst/>
            <a:rect l="l" t="t" r="r" b="b"/>
            <a:pathLst>
              <a:path w="2687462" h="2950307">
                <a:moveTo>
                  <a:pt x="0" y="0"/>
                </a:moveTo>
                <a:lnTo>
                  <a:pt x="2687462" y="0"/>
                </a:lnTo>
                <a:lnTo>
                  <a:pt x="2687462" y="2950307"/>
                </a:lnTo>
                <a:lnTo>
                  <a:pt x="0" y="2950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822012"/>
            <a:ext cx="12161520" cy="215967"/>
            <a:chOff x="0" y="0"/>
            <a:chExt cx="32182343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6145" y="587413"/>
            <a:ext cx="8680137" cy="685164"/>
            <a:chOff x="0" y="0"/>
            <a:chExt cx="4404366" cy="3476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04366" cy="347657"/>
            </a:xfrm>
            <a:custGeom>
              <a:avLst/>
              <a:gdLst/>
              <a:ahLst/>
              <a:cxnLst/>
              <a:rect l="l" t="t" r="r" b="b"/>
              <a:pathLst>
                <a:path w="4404366" h="347657">
                  <a:moveTo>
                    <a:pt x="0" y="0"/>
                  </a:moveTo>
                  <a:lnTo>
                    <a:pt x="4404366" y="0"/>
                  </a:lnTo>
                  <a:lnTo>
                    <a:pt x="4404366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4802551" y="2700948"/>
            <a:ext cx="4406272" cy="2258214"/>
          </a:xfrm>
          <a:custGeom>
            <a:avLst/>
            <a:gdLst/>
            <a:ahLst/>
            <a:cxnLst/>
            <a:rect l="l" t="t" r="r" b="b"/>
            <a:pathLst>
              <a:path w="4406272" h="2258214">
                <a:moveTo>
                  <a:pt x="0" y="0"/>
                </a:moveTo>
                <a:lnTo>
                  <a:pt x="4406272" y="0"/>
                </a:lnTo>
                <a:lnTo>
                  <a:pt x="4406272" y="2258214"/>
                </a:lnTo>
                <a:lnTo>
                  <a:pt x="0" y="22582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158153" y="5390153"/>
            <a:ext cx="7845214" cy="402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3E3E3F"/>
                </a:solidFill>
                <a:latin typeface="Open Sans Bold"/>
              </a:rPr>
              <a:t>Best of all, she can buy all her contacts at once!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8742" y="619125"/>
            <a:ext cx="8964035" cy="499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Pay 30% less on medical expenses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34369" y="1009866"/>
            <a:ext cx="4292782" cy="469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2"/>
              </a:lnSpc>
            </a:pPr>
            <a:r>
              <a:rPr lang="en-US" sz="3600">
                <a:solidFill>
                  <a:srgbClr val="FFFFFF"/>
                </a:solidFill>
                <a:latin typeface="Montserrat Classic"/>
              </a:rPr>
              <a:t>How does it work?</a:t>
            </a:r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882383" y="3429000"/>
            <a:ext cx="2923488" cy="227098"/>
            <a:chOff x="0" y="0"/>
            <a:chExt cx="6539601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49530"/>
              <a:ext cx="6539601" cy="408940"/>
            </a:xfrm>
            <a:custGeom>
              <a:avLst/>
              <a:gdLst/>
              <a:ahLst/>
              <a:cxnLst/>
              <a:rect l="l" t="t" r="r" b="b"/>
              <a:pathLst>
                <a:path w="6539601" h="408940">
                  <a:moveTo>
                    <a:pt x="6333861" y="0"/>
                  </a:moveTo>
                  <a:cubicBezTo>
                    <a:pt x="6233532" y="0"/>
                    <a:pt x="6150982" y="72390"/>
                    <a:pt x="6131932" y="166370"/>
                  </a:cubicBezTo>
                  <a:lnTo>
                    <a:pt x="406400" y="166370"/>
                  </a:lnTo>
                  <a:cubicBezTo>
                    <a:pt x="388620" y="71120"/>
                    <a:pt x="304800" y="0"/>
                    <a:pt x="204470" y="0"/>
                  </a:cubicBezTo>
                  <a:cubicBezTo>
                    <a:pt x="91440" y="0"/>
                    <a:pt x="0" y="91440"/>
                    <a:pt x="0" y="204470"/>
                  </a:cubicBezTo>
                  <a:cubicBezTo>
                    <a:pt x="0" y="317500"/>
                    <a:pt x="91440" y="408940"/>
                    <a:pt x="204470" y="408940"/>
                  </a:cubicBezTo>
                  <a:cubicBezTo>
                    <a:pt x="304800" y="408940"/>
                    <a:pt x="388620" y="337820"/>
                    <a:pt x="406400" y="242570"/>
                  </a:cubicBezTo>
                  <a:lnTo>
                    <a:pt x="6133201" y="242570"/>
                  </a:lnTo>
                  <a:cubicBezTo>
                    <a:pt x="6150981" y="337820"/>
                    <a:pt x="6234801" y="408940"/>
                    <a:pt x="6335131" y="408940"/>
                  </a:cubicBezTo>
                  <a:cubicBezTo>
                    <a:pt x="6448161" y="408940"/>
                    <a:pt x="6539601" y="317500"/>
                    <a:pt x="6539601" y="204470"/>
                  </a:cubicBezTo>
                  <a:cubicBezTo>
                    <a:pt x="6539601" y="91440"/>
                    <a:pt x="6446891" y="0"/>
                    <a:pt x="633386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1326338" y="2130594"/>
            <a:ext cx="1298406" cy="1298406"/>
          </a:xfrm>
          <a:custGeom>
            <a:avLst/>
            <a:gdLst/>
            <a:ahLst/>
            <a:cxnLst/>
            <a:rect l="l" t="t" r="r" b="b"/>
            <a:pathLst>
              <a:path w="1298406" h="1298406">
                <a:moveTo>
                  <a:pt x="0" y="0"/>
                </a:moveTo>
                <a:lnTo>
                  <a:pt x="1298406" y="0"/>
                </a:lnTo>
                <a:lnTo>
                  <a:pt x="1298406" y="1298406"/>
                </a:lnTo>
                <a:lnTo>
                  <a:pt x="0" y="1298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125459" y="3839140"/>
            <a:ext cx="1700165" cy="5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9"/>
              </a:lnSpc>
            </a:pPr>
            <a:r>
              <a:rPr lang="en-US" sz="1599">
                <a:solidFill>
                  <a:srgbClr val="FFFFFF"/>
                </a:solidFill>
                <a:latin typeface="Open Sans"/>
              </a:rPr>
              <a:t>Estimate your annual election</a:t>
            </a:r>
          </a:p>
        </p:txBody>
      </p:sp>
      <p:sp>
        <p:nvSpPr>
          <p:cNvPr id="7" name="Freeform 7"/>
          <p:cNvSpPr/>
          <p:nvPr/>
        </p:nvSpPr>
        <p:spPr>
          <a:xfrm>
            <a:off x="4055994" y="3643202"/>
            <a:ext cx="1299473" cy="1299473"/>
          </a:xfrm>
          <a:custGeom>
            <a:avLst/>
            <a:gdLst/>
            <a:ahLst/>
            <a:cxnLst/>
            <a:rect l="l" t="t" r="r" b="b"/>
            <a:pathLst>
              <a:path w="1299473" h="1299473">
                <a:moveTo>
                  <a:pt x="0" y="0"/>
                </a:moveTo>
                <a:lnTo>
                  <a:pt x="1299473" y="0"/>
                </a:lnTo>
                <a:lnTo>
                  <a:pt x="1299473" y="1299474"/>
                </a:lnTo>
                <a:lnTo>
                  <a:pt x="0" y="12994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699635" y="2623266"/>
            <a:ext cx="2012192" cy="5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9"/>
              </a:lnSpc>
            </a:pPr>
            <a:r>
              <a:rPr lang="en-US" sz="1599">
                <a:solidFill>
                  <a:srgbClr val="FFFFFF"/>
                </a:solidFill>
                <a:latin typeface="Open Sans"/>
              </a:rPr>
              <a:t>Monthly paycheck deductions</a:t>
            </a:r>
          </a:p>
        </p:txBody>
      </p:sp>
      <p:sp>
        <p:nvSpPr>
          <p:cNvPr id="9" name="Freeform 9"/>
          <p:cNvSpPr/>
          <p:nvPr/>
        </p:nvSpPr>
        <p:spPr>
          <a:xfrm>
            <a:off x="6804838" y="2411936"/>
            <a:ext cx="1090110" cy="779429"/>
          </a:xfrm>
          <a:custGeom>
            <a:avLst/>
            <a:gdLst/>
            <a:ahLst/>
            <a:cxnLst/>
            <a:rect l="l" t="t" r="r" b="b"/>
            <a:pathLst>
              <a:path w="1090110" h="779429">
                <a:moveTo>
                  <a:pt x="0" y="0"/>
                </a:moveTo>
                <a:lnTo>
                  <a:pt x="1090110" y="0"/>
                </a:lnTo>
                <a:lnTo>
                  <a:pt x="1090110" y="779429"/>
                </a:lnTo>
                <a:lnTo>
                  <a:pt x="0" y="7794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6472688" y="3839140"/>
            <a:ext cx="1945060" cy="5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9"/>
              </a:lnSpc>
            </a:pPr>
            <a:r>
              <a:rPr lang="en-US" sz="1599">
                <a:solidFill>
                  <a:srgbClr val="FFFFFF"/>
                </a:solidFill>
                <a:latin typeface="Open Sans"/>
              </a:rPr>
              <a:t>Funds are available immediately </a:t>
            </a:r>
          </a:p>
        </p:txBody>
      </p:sp>
      <p:sp>
        <p:nvSpPr>
          <p:cNvPr id="11" name="Freeform 11"/>
          <p:cNvSpPr/>
          <p:nvPr/>
        </p:nvSpPr>
        <p:spPr>
          <a:xfrm>
            <a:off x="9497489" y="3595925"/>
            <a:ext cx="1394027" cy="1394027"/>
          </a:xfrm>
          <a:custGeom>
            <a:avLst/>
            <a:gdLst/>
            <a:ahLst/>
            <a:cxnLst/>
            <a:rect l="l" t="t" r="r" b="b"/>
            <a:pathLst>
              <a:path w="1394027" h="1394027">
                <a:moveTo>
                  <a:pt x="0" y="0"/>
                </a:moveTo>
                <a:lnTo>
                  <a:pt x="1394027" y="0"/>
                </a:lnTo>
                <a:lnTo>
                  <a:pt x="1394027" y="1394027"/>
                </a:lnTo>
                <a:lnTo>
                  <a:pt x="0" y="13940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221973" y="2623266"/>
            <a:ext cx="1945060" cy="5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9"/>
              </a:lnSpc>
            </a:pPr>
            <a:r>
              <a:rPr lang="en-US" sz="1599">
                <a:solidFill>
                  <a:srgbClr val="FFFFFF"/>
                </a:solidFill>
                <a:latin typeface="Open Sans"/>
              </a:rPr>
              <a:t>Pay with debit card or submit claims!</a:t>
            </a:r>
          </a:p>
        </p:txBody>
      </p:sp>
      <p:grpSp>
        <p:nvGrpSpPr>
          <p:cNvPr id="13" name="Group 13"/>
          <p:cNvGrpSpPr/>
          <p:nvPr/>
        </p:nvGrpSpPr>
        <p:grpSpPr>
          <a:xfrm rot="-10800000">
            <a:off x="4612899" y="3429000"/>
            <a:ext cx="2923488" cy="227098"/>
            <a:chOff x="0" y="0"/>
            <a:chExt cx="6539601" cy="508000"/>
          </a:xfrm>
        </p:grpSpPr>
        <p:sp>
          <p:nvSpPr>
            <p:cNvPr id="14" name="Freeform 14"/>
            <p:cNvSpPr/>
            <p:nvPr/>
          </p:nvSpPr>
          <p:spPr>
            <a:xfrm>
              <a:off x="0" y="49530"/>
              <a:ext cx="6539601" cy="408940"/>
            </a:xfrm>
            <a:custGeom>
              <a:avLst/>
              <a:gdLst/>
              <a:ahLst/>
              <a:cxnLst/>
              <a:rect l="l" t="t" r="r" b="b"/>
              <a:pathLst>
                <a:path w="6539601" h="408940">
                  <a:moveTo>
                    <a:pt x="6333861" y="0"/>
                  </a:moveTo>
                  <a:cubicBezTo>
                    <a:pt x="6233532" y="0"/>
                    <a:pt x="6150982" y="72390"/>
                    <a:pt x="6131932" y="166370"/>
                  </a:cubicBezTo>
                  <a:lnTo>
                    <a:pt x="406400" y="166370"/>
                  </a:lnTo>
                  <a:cubicBezTo>
                    <a:pt x="388620" y="71120"/>
                    <a:pt x="304800" y="0"/>
                    <a:pt x="204470" y="0"/>
                  </a:cubicBezTo>
                  <a:cubicBezTo>
                    <a:pt x="91440" y="0"/>
                    <a:pt x="0" y="91440"/>
                    <a:pt x="0" y="204470"/>
                  </a:cubicBezTo>
                  <a:cubicBezTo>
                    <a:pt x="0" y="317500"/>
                    <a:pt x="91440" y="408940"/>
                    <a:pt x="204470" y="408940"/>
                  </a:cubicBezTo>
                  <a:cubicBezTo>
                    <a:pt x="304800" y="408940"/>
                    <a:pt x="388620" y="337820"/>
                    <a:pt x="406400" y="242570"/>
                  </a:cubicBezTo>
                  <a:lnTo>
                    <a:pt x="6133201" y="242570"/>
                  </a:lnTo>
                  <a:cubicBezTo>
                    <a:pt x="6150981" y="337820"/>
                    <a:pt x="6234801" y="408940"/>
                    <a:pt x="6335131" y="408940"/>
                  </a:cubicBezTo>
                  <a:cubicBezTo>
                    <a:pt x="6448161" y="408940"/>
                    <a:pt x="6539601" y="317500"/>
                    <a:pt x="6539601" y="204470"/>
                  </a:cubicBezTo>
                  <a:cubicBezTo>
                    <a:pt x="6539601" y="91440"/>
                    <a:pt x="6446891" y="0"/>
                    <a:pt x="633386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 rot="-10800000">
            <a:off x="7355650" y="3429000"/>
            <a:ext cx="2923488" cy="227098"/>
            <a:chOff x="0" y="0"/>
            <a:chExt cx="6539601" cy="508000"/>
          </a:xfrm>
        </p:grpSpPr>
        <p:sp>
          <p:nvSpPr>
            <p:cNvPr id="16" name="Freeform 16"/>
            <p:cNvSpPr/>
            <p:nvPr/>
          </p:nvSpPr>
          <p:spPr>
            <a:xfrm>
              <a:off x="0" y="49530"/>
              <a:ext cx="6539601" cy="408940"/>
            </a:xfrm>
            <a:custGeom>
              <a:avLst/>
              <a:gdLst/>
              <a:ahLst/>
              <a:cxnLst/>
              <a:rect l="l" t="t" r="r" b="b"/>
              <a:pathLst>
                <a:path w="6539601" h="408940">
                  <a:moveTo>
                    <a:pt x="6333861" y="0"/>
                  </a:moveTo>
                  <a:cubicBezTo>
                    <a:pt x="6233532" y="0"/>
                    <a:pt x="6150982" y="72390"/>
                    <a:pt x="6131932" y="166370"/>
                  </a:cubicBezTo>
                  <a:lnTo>
                    <a:pt x="406400" y="166370"/>
                  </a:lnTo>
                  <a:cubicBezTo>
                    <a:pt x="388620" y="71120"/>
                    <a:pt x="304800" y="0"/>
                    <a:pt x="204470" y="0"/>
                  </a:cubicBezTo>
                  <a:cubicBezTo>
                    <a:pt x="91440" y="0"/>
                    <a:pt x="0" y="91440"/>
                    <a:pt x="0" y="204470"/>
                  </a:cubicBezTo>
                  <a:cubicBezTo>
                    <a:pt x="0" y="317500"/>
                    <a:pt x="91440" y="408940"/>
                    <a:pt x="204470" y="408940"/>
                  </a:cubicBezTo>
                  <a:cubicBezTo>
                    <a:pt x="304800" y="408940"/>
                    <a:pt x="388620" y="337820"/>
                    <a:pt x="406400" y="242570"/>
                  </a:cubicBezTo>
                  <a:lnTo>
                    <a:pt x="6133201" y="242570"/>
                  </a:lnTo>
                  <a:cubicBezTo>
                    <a:pt x="6150981" y="337820"/>
                    <a:pt x="6234801" y="408940"/>
                    <a:pt x="6335131" y="408940"/>
                  </a:cubicBezTo>
                  <a:cubicBezTo>
                    <a:pt x="6448161" y="408940"/>
                    <a:pt x="6539601" y="317500"/>
                    <a:pt x="6539601" y="204470"/>
                  </a:cubicBezTo>
                  <a:cubicBezTo>
                    <a:pt x="6539601" y="91440"/>
                    <a:pt x="6446891" y="0"/>
                    <a:pt x="633386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229765" y="4669265"/>
            <a:ext cx="514660" cy="514660"/>
          </a:xfrm>
          <a:custGeom>
            <a:avLst/>
            <a:gdLst/>
            <a:ahLst/>
            <a:cxnLst/>
            <a:rect l="l" t="t" r="r" b="b"/>
            <a:pathLst>
              <a:path w="514660" h="514660">
                <a:moveTo>
                  <a:pt x="0" y="0"/>
                </a:moveTo>
                <a:lnTo>
                  <a:pt x="514660" y="0"/>
                </a:lnTo>
                <a:lnTo>
                  <a:pt x="514660" y="514660"/>
                </a:lnTo>
                <a:lnTo>
                  <a:pt x="0" y="5146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882383" y="5063735"/>
            <a:ext cx="1012211" cy="116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6"/>
              </a:lnSpc>
            </a:pPr>
            <a:r>
              <a:rPr lang="en-US" sz="651">
                <a:solidFill>
                  <a:srgbClr val="FFFFFF"/>
                </a:solidFill>
                <a:latin typeface="Open Sans"/>
              </a:rPr>
              <a:t>Average annual election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57339" y="4754609"/>
            <a:ext cx="1446312" cy="30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67"/>
              </a:lnSpc>
            </a:pPr>
            <a:r>
              <a:rPr lang="en-US" sz="1762">
                <a:solidFill>
                  <a:srgbClr val="FFFFFF"/>
                </a:solidFill>
                <a:latin typeface="Montserrat Classic Bold"/>
              </a:rPr>
              <a:t>$1,400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57339" y="4650215"/>
            <a:ext cx="1012211" cy="116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6"/>
              </a:lnSpc>
            </a:pPr>
            <a:r>
              <a:rPr lang="en-US" sz="651">
                <a:solidFill>
                  <a:srgbClr val="FFFFFF"/>
                </a:solidFill>
                <a:latin typeface="Open Sans Bold"/>
              </a:rPr>
              <a:t>DID YOU KNOW?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3319" y="587413"/>
            <a:ext cx="7611232" cy="685164"/>
            <a:chOff x="0" y="0"/>
            <a:chExt cx="3861995" cy="3476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61995" cy="347657"/>
            </a:xfrm>
            <a:custGeom>
              <a:avLst/>
              <a:gdLst/>
              <a:ahLst/>
              <a:cxnLst/>
              <a:rect l="l" t="t" r="r" b="b"/>
              <a:pathLst>
                <a:path w="3861995" h="347657">
                  <a:moveTo>
                    <a:pt x="0" y="0"/>
                  </a:moveTo>
                  <a:lnTo>
                    <a:pt x="3861995" y="0"/>
                  </a:lnTo>
                  <a:lnTo>
                    <a:pt x="3861995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38974" y="2432819"/>
            <a:ext cx="1998418" cy="2957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Capital improvements to  your home, such as  ramps,    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 railings and  support bars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Mileage for travel to and  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 from healthcare  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 appointments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Night guards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Bandages and other  medical supplies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Birth control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Breast pumps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Sunscreen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Vaccinations and immunizations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90500" y="1012512"/>
            <a:ext cx="12161520" cy="215967"/>
            <a:chOff x="0" y="0"/>
            <a:chExt cx="32182343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503819" y="777913"/>
            <a:ext cx="7611232" cy="685164"/>
            <a:chOff x="0" y="0"/>
            <a:chExt cx="3861995" cy="34765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861995" cy="347657"/>
            </a:xfrm>
            <a:custGeom>
              <a:avLst/>
              <a:gdLst/>
              <a:ahLst/>
              <a:cxnLst/>
              <a:rect l="l" t="t" r="r" b="b"/>
              <a:pathLst>
                <a:path w="3861995" h="347657">
                  <a:moveTo>
                    <a:pt x="0" y="0"/>
                  </a:moveTo>
                  <a:lnTo>
                    <a:pt x="3861995" y="0"/>
                  </a:lnTo>
                  <a:lnTo>
                    <a:pt x="3861995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51930" y="866775"/>
            <a:ext cx="7238660" cy="499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38,000 ways to spend your FSA!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530195" y="2015753"/>
            <a:ext cx="10251732" cy="4256470"/>
            <a:chOff x="0" y="0"/>
            <a:chExt cx="13622450" cy="565597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622451" cy="5655976"/>
            </a:xfrm>
            <a:custGeom>
              <a:avLst/>
              <a:gdLst/>
              <a:ahLst/>
              <a:cxnLst/>
              <a:rect l="l" t="t" r="r" b="b"/>
              <a:pathLst>
                <a:path w="13622451" h="5655976">
                  <a:moveTo>
                    <a:pt x="13497990" y="5655976"/>
                  </a:moveTo>
                  <a:lnTo>
                    <a:pt x="124460" y="5655976"/>
                  </a:lnTo>
                  <a:cubicBezTo>
                    <a:pt x="55880" y="5655976"/>
                    <a:pt x="0" y="5600096"/>
                    <a:pt x="0" y="55315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497990" y="0"/>
                  </a:lnTo>
                  <a:cubicBezTo>
                    <a:pt x="13566570" y="0"/>
                    <a:pt x="13622451" y="55880"/>
                    <a:pt x="13622451" y="124460"/>
                  </a:cubicBezTo>
                  <a:lnTo>
                    <a:pt x="13622451" y="5531516"/>
                  </a:lnTo>
                  <a:cubicBezTo>
                    <a:pt x="13622451" y="5600096"/>
                    <a:pt x="13566570" y="5655976"/>
                    <a:pt x="13497990" y="5655976"/>
                  </a:cubicBezTo>
                  <a:close/>
                </a:path>
              </a:pathLst>
            </a:custGeom>
            <a:solidFill>
              <a:srgbClr val="AB232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8841809" y="4340071"/>
            <a:ext cx="4543951" cy="3030247"/>
          </a:xfrm>
          <a:custGeom>
            <a:avLst/>
            <a:gdLst/>
            <a:ahLst/>
            <a:cxnLst/>
            <a:rect l="l" t="t" r="r" b="b"/>
            <a:pathLst>
              <a:path w="4543951" h="3030247">
                <a:moveTo>
                  <a:pt x="0" y="0"/>
                </a:moveTo>
                <a:lnTo>
                  <a:pt x="4543951" y="0"/>
                </a:lnTo>
                <a:lnTo>
                  <a:pt x="4543951" y="3030247"/>
                </a:lnTo>
                <a:lnTo>
                  <a:pt x="0" y="30302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-3007" y="1383717"/>
            <a:ext cx="2235783" cy="2235783"/>
          </a:xfrm>
          <a:custGeom>
            <a:avLst/>
            <a:gdLst/>
            <a:ahLst/>
            <a:cxnLst/>
            <a:rect l="l" t="t" r="r" b="b"/>
            <a:pathLst>
              <a:path w="2235783" h="2235783">
                <a:moveTo>
                  <a:pt x="0" y="0"/>
                </a:moveTo>
                <a:lnTo>
                  <a:pt x="2235783" y="0"/>
                </a:lnTo>
                <a:lnTo>
                  <a:pt x="2235783" y="2235783"/>
                </a:lnTo>
                <a:lnTo>
                  <a:pt x="0" y="22357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695085" y="2626914"/>
            <a:ext cx="2462939" cy="3341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Over-the-counter drugs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Feminine care products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Home COVID-19 tests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Personal protective equipment (PPE)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Prescriptions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Copays &amp; Coinsurance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Deductibles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Office Visits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Dental work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Orthodontia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Glasses &amp; Contacts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Chiropractic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Massage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Acupuncture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120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836183" y="2623319"/>
            <a:ext cx="2147925" cy="2957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Psychologists and therapy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Breast reconstruction surgery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Childbirth classes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Eye surgery, including laser eye surgery and Lasik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Fertility treatments and monitors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Flu shots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Hearing aids and batteries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Insulin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Lab fees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Physical therapy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Prescription sunglasses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Prosthesis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329474" y="2623319"/>
            <a:ext cx="1998418" cy="31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Capital improvements to  your home, such as  ramps,    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railings and  support bars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Mileage for travel to and  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from health appointments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Night guards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Bandages and other  medical supplies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Birth control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Breast pumps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Sunscreen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Vaccinations and immunizations</a:t>
            </a:r>
          </a:p>
          <a:p>
            <a:pPr>
              <a:lnSpc>
                <a:spcPts val="1680"/>
              </a:lnSpc>
            </a:pPr>
            <a:r>
              <a:rPr lang="en-US" sz="1200">
                <a:solidFill>
                  <a:srgbClr val="FFFFFF"/>
                </a:solidFill>
                <a:latin typeface="Open Sans"/>
              </a:rPr>
              <a:t>Stop-smoking programs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1200">
              <a:solidFill>
                <a:srgbClr val="FFFFFF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89374" y="1567185"/>
            <a:ext cx="6977434" cy="4884204"/>
          </a:xfrm>
          <a:custGeom>
            <a:avLst/>
            <a:gdLst/>
            <a:ahLst/>
            <a:cxnLst/>
            <a:rect l="l" t="t" r="r" b="b"/>
            <a:pathLst>
              <a:path w="6977434" h="4884204">
                <a:moveTo>
                  <a:pt x="0" y="0"/>
                </a:moveTo>
                <a:lnTo>
                  <a:pt x="6977434" y="0"/>
                </a:lnTo>
                <a:lnTo>
                  <a:pt x="6977434" y="4884204"/>
                </a:lnTo>
                <a:lnTo>
                  <a:pt x="0" y="48842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518966" y="2268791"/>
            <a:ext cx="4899231" cy="3172709"/>
            <a:chOff x="0" y="0"/>
            <a:chExt cx="6532308" cy="423027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1400" b="1400"/>
            <a:stretch>
              <a:fillRect/>
            </a:stretch>
          </p:blipFill>
          <p:spPr>
            <a:xfrm>
              <a:off x="0" y="0"/>
              <a:ext cx="6532308" cy="4230279"/>
            </a:xfrm>
            <a:prstGeom prst="rect">
              <a:avLst/>
            </a:prstGeom>
          </p:spPr>
        </p:pic>
      </p:grpSp>
      <p:sp>
        <p:nvSpPr>
          <p:cNvPr id="5" name="Freeform 5"/>
          <p:cNvSpPr/>
          <p:nvPr/>
        </p:nvSpPr>
        <p:spPr>
          <a:xfrm>
            <a:off x="8882647" y="1978363"/>
            <a:ext cx="1388010" cy="2707596"/>
          </a:xfrm>
          <a:custGeom>
            <a:avLst/>
            <a:gdLst/>
            <a:ahLst/>
            <a:cxnLst/>
            <a:rect l="l" t="t" r="r" b="b"/>
            <a:pathLst>
              <a:path w="1388010" h="2707596">
                <a:moveTo>
                  <a:pt x="0" y="0"/>
                </a:moveTo>
                <a:lnTo>
                  <a:pt x="1388010" y="0"/>
                </a:lnTo>
                <a:lnTo>
                  <a:pt x="1388010" y="2707596"/>
                </a:lnTo>
                <a:lnTo>
                  <a:pt x="0" y="2707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34" r="-13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000755" y="2133708"/>
            <a:ext cx="1163360" cy="2117888"/>
            <a:chOff x="0" y="0"/>
            <a:chExt cx="1551146" cy="2823851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/>
            <a:srcRect l="1266" r="1266"/>
            <a:stretch>
              <a:fillRect/>
            </a:stretch>
          </p:blipFill>
          <p:spPr>
            <a:xfrm>
              <a:off x="0" y="0"/>
              <a:ext cx="1551146" cy="2823851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9252453" y="4628809"/>
            <a:ext cx="1958629" cy="1263316"/>
          </a:xfrm>
          <a:custGeom>
            <a:avLst/>
            <a:gdLst/>
            <a:ahLst/>
            <a:cxnLst/>
            <a:rect l="l" t="t" r="r" b="b"/>
            <a:pathLst>
              <a:path w="1958629" h="1263316">
                <a:moveTo>
                  <a:pt x="0" y="0"/>
                </a:moveTo>
                <a:lnTo>
                  <a:pt x="1958629" y="0"/>
                </a:lnTo>
                <a:lnTo>
                  <a:pt x="1958629" y="1263316"/>
                </a:lnTo>
                <a:lnTo>
                  <a:pt x="0" y="12633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303731" y="6201593"/>
            <a:ext cx="1171989" cy="385291"/>
          </a:xfrm>
          <a:custGeom>
            <a:avLst/>
            <a:gdLst/>
            <a:ahLst/>
            <a:cxnLst/>
            <a:rect l="l" t="t" r="r" b="b"/>
            <a:pathLst>
              <a:path w="1171989" h="385291">
                <a:moveTo>
                  <a:pt x="0" y="0"/>
                </a:moveTo>
                <a:lnTo>
                  <a:pt x="1171989" y="0"/>
                </a:lnTo>
                <a:lnTo>
                  <a:pt x="1171989" y="385292"/>
                </a:lnTo>
                <a:lnTo>
                  <a:pt x="0" y="3852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339695" y="564066"/>
            <a:ext cx="4196778" cy="1455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Accessing your benefits couldn’t be easier!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39695" y="2046508"/>
            <a:ext cx="2355954" cy="215967"/>
            <a:chOff x="0" y="0"/>
            <a:chExt cx="6234427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6234427" cy="69850"/>
            </a:xfrm>
            <a:custGeom>
              <a:avLst/>
              <a:gdLst/>
              <a:ahLst/>
              <a:cxnLst/>
              <a:rect l="l" t="t" r="r" b="b"/>
              <a:pathLst>
                <a:path w="6234427" h="69850">
                  <a:moveTo>
                    <a:pt x="59435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6234427" y="69850"/>
                  </a:lnTo>
                  <a:lnTo>
                    <a:pt x="6234427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 rot="23673">
            <a:off x="3163222" y="4013117"/>
            <a:ext cx="1114955" cy="727761"/>
          </a:xfrm>
          <a:custGeom>
            <a:avLst/>
            <a:gdLst/>
            <a:ahLst/>
            <a:cxnLst/>
            <a:rect l="l" t="t" r="r" b="b"/>
            <a:pathLst>
              <a:path w="1114955" h="727761">
                <a:moveTo>
                  <a:pt x="0" y="0"/>
                </a:moveTo>
                <a:lnTo>
                  <a:pt x="1114955" y="0"/>
                </a:lnTo>
                <a:lnTo>
                  <a:pt x="1114955" y="727762"/>
                </a:lnTo>
                <a:lnTo>
                  <a:pt x="0" y="7277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-48934">
            <a:off x="3501281" y="3386461"/>
            <a:ext cx="388735" cy="154080"/>
          </a:xfrm>
          <a:custGeom>
            <a:avLst/>
            <a:gdLst/>
            <a:ahLst/>
            <a:cxnLst/>
            <a:rect l="l" t="t" r="r" b="b"/>
            <a:pathLst>
              <a:path w="388735" h="154080">
                <a:moveTo>
                  <a:pt x="0" y="0"/>
                </a:moveTo>
                <a:lnTo>
                  <a:pt x="388736" y="0"/>
                </a:lnTo>
                <a:lnTo>
                  <a:pt x="388736" y="154080"/>
                </a:lnTo>
                <a:lnTo>
                  <a:pt x="0" y="1540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5068">
            <a:off x="3500325" y="3600738"/>
            <a:ext cx="390648" cy="163584"/>
          </a:xfrm>
          <a:custGeom>
            <a:avLst/>
            <a:gdLst/>
            <a:ahLst/>
            <a:cxnLst/>
            <a:rect l="l" t="t" r="r" b="b"/>
            <a:pathLst>
              <a:path w="390648" h="163584">
                <a:moveTo>
                  <a:pt x="0" y="0"/>
                </a:moveTo>
                <a:lnTo>
                  <a:pt x="390648" y="0"/>
                </a:lnTo>
                <a:lnTo>
                  <a:pt x="390648" y="163584"/>
                </a:lnTo>
                <a:lnTo>
                  <a:pt x="0" y="1635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997834" y="2788367"/>
            <a:ext cx="1445730" cy="2653133"/>
          </a:xfrm>
          <a:custGeom>
            <a:avLst/>
            <a:gdLst/>
            <a:ahLst/>
            <a:cxnLst/>
            <a:rect l="l" t="t" r="r" b="b"/>
            <a:pathLst>
              <a:path w="1445730" h="2653133">
                <a:moveTo>
                  <a:pt x="0" y="0"/>
                </a:moveTo>
                <a:lnTo>
                  <a:pt x="1445731" y="0"/>
                </a:lnTo>
                <a:lnTo>
                  <a:pt x="1445731" y="2653133"/>
                </a:lnTo>
                <a:lnTo>
                  <a:pt x="0" y="265313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b="-7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303377" y="2268661"/>
            <a:ext cx="2977292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8C95"/>
                </a:solidFill>
                <a:latin typeface="Open Sans Bold"/>
              </a:rPr>
              <a:t>Navia Mobile Pay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5256" y="4571701"/>
            <a:ext cx="12852032" cy="2908294"/>
            <a:chOff x="0" y="0"/>
            <a:chExt cx="6521216" cy="14756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21216" cy="1475690"/>
            </a:xfrm>
            <a:custGeom>
              <a:avLst/>
              <a:gdLst/>
              <a:ahLst/>
              <a:cxnLst/>
              <a:rect l="l" t="t" r="r" b="b"/>
              <a:pathLst>
                <a:path w="6521216" h="1475690">
                  <a:moveTo>
                    <a:pt x="0" y="0"/>
                  </a:moveTo>
                  <a:lnTo>
                    <a:pt x="6521216" y="0"/>
                  </a:lnTo>
                  <a:lnTo>
                    <a:pt x="6521216" y="1475690"/>
                  </a:lnTo>
                  <a:lnTo>
                    <a:pt x="0" y="1475690"/>
                  </a:lnTo>
                  <a:close/>
                </a:path>
              </a:pathLst>
            </a:custGeom>
            <a:solidFill>
              <a:srgbClr val="AB232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119956" y="1787589"/>
            <a:ext cx="8302841" cy="2188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>
                <a:solidFill>
                  <a:srgbClr val="3E3E3F"/>
                </a:solidFill>
                <a:latin typeface="Open Sans"/>
              </a:rPr>
              <a:t>Save enough money to pay for three months of groceries or a gym membership for a year</a:t>
            </a:r>
          </a:p>
          <a:p>
            <a:pPr>
              <a:lnSpc>
                <a:spcPts val="2520"/>
              </a:lnSpc>
            </a:pPr>
            <a:endParaRPr lang="en-US" sz="1800">
              <a:solidFill>
                <a:srgbClr val="3E3E3F"/>
              </a:solidFill>
              <a:latin typeface="Open Sans"/>
            </a:endParaRPr>
          </a:p>
          <a:p>
            <a:pPr>
              <a:lnSpc>
                <a:spcPts val="2520"/>
              </a:lnSpc>
            </a:pPr>
            <a:r>
              <a:rPr lang="en-US" sz="1800">
                <a:solidFill>
                  <a:srgbClr val="3E3E3F"/>
                </a:solidFill>
                <a:latin typeface="Open Sans"/>
              </a:rPr>
              <a:t>Rest easy knowing you have emergency funds for unexpected costs</a:t>
            </a:r>
          </a:p>
          <a:p>
            <a:pPr>
              <a:lnSpc>
                <a:spcPts val="2520"/>
              </a:lnSpc>
            </a:pPr>
            <a:endParaRPr lang="en-US" sz="1800">
              <a:solidFill>
                <a:srgbClr val="3E3E3F"/>
              </a:solidFill>
              <a:latin typeface="Open Sans"/>
            </a:endParaRPr>
          </a:p>
          <a:p>
            <a:pPr>
              <a:lnSpc>
                <a:spcPts val="2520"/>
              </a:lnSpc>
            </a:pPr>
            <a:r>
              <a:rPr lang="en-US" sz="1800">
                <a:solidFill>
                  <a:srgbClr val="3E3E3F"/>
                </a:solidFill>
                <a:latin typeface="Open Sans"/>
              </a:rPr>
              <a:t>Don’t wait to get your son’s braces, new glasses, or that laser eye surgery you’ve always wanted</a:t>
            </a:r>
          </a:p>
        </p:txBody>
      </p:sp>
      <p:sp>
        <p:nvSpPr>
          <p:cNvPr id="5" name="Freeform 5"/>
          <p:cNvSpPr/>
          <p:nvPr/>
        </p:nvSpPr>
        <p:spPr>
          <a:xfrm>
            <a:off x="1344545" y="1720847"/>
            <a:ext cx="567410" cy="558190"/>
          </a:xfrm>
          <a:custGeom>
            <a:avLst/>
            <a:gdLst/>
            <a:ahLst/>
            <a:cxnLst/>
            <a:rect l="l" t="t" r="r" b="b"/>
            <a:pathLst>
              <a:path w="567410" h="558190">
                <a:moveTo>
                  <a:pt x="0" y="0"/>
                </a:moveTo>
                <a:lnTo>
                  <a:pt x="567410" y="0"/>
                </a:lnTo>
                <a:lnTo>
                  <a:pt x="567410" y="558190"/>
                </a:lnTo>
                <a:lnTo>
                  <a:pt x="0" y="558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44545" y="2673968"/>
            <a:ext cx="567410" cy="558190"/>
          </a:xfrm>
          <a:custGeom>
            <a:avLst/>
            <a:gdLst/>
            <a:ahLst/>
            <a:cxnLst/>
            <a:rect l="l" t="t" r="r" b="b"/>
            <a:pathLst>
              <a:path w="567410" h="558190">
                <a:moveTo>
                  <a:pt x="0" y="0"/>
                </a:moveTo>
                <a:lnTo>
                  <a:pt x="567410" y="0"/>
                </a:lnTo>
                <a:lnTo>
                  <a:pt x="567410" y="558190"/>
                </a:lnTo>
                <a:lnTo>
                  <a:pt x="0" y="558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44545" y="3543300"/>
            <a:ext cx="567410" cy="558190"/>
          </a:xfrm>
          <a:custGeom>
            <a:avLst/>
            <a:gdLst/>
            <a:ahLst/>
            <a:cxnLst/>
            <a:rect l="l" t="t" r="r" b="b"/>
            <a:pathLst>
              <a:path w="567410" h="558190">
                <a:moveTo>
                  <a:pt x="0" y="0"/>
                </a:moveTo>
                <a:lnTo>
                  <a:pt x="567410" y="0"/>
                </a:lnTo>
                <a:lnTo>
                  <a:pt x="567410" y="558190"/>
                </a:lnTo>
                <a:lnTo>
                  <a:pt x="0" y="558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0" y="822012"/>
            <a:ext cx="12161520" cy="215967"/>
            <a:chOff x="0" y="0"/>
            <a:chExt cx="32182343" cy="571500"/>
          </a:xfrm>
        </p:grpSpPr>
        <p:sp>
          <p:nvSpPr>
            <p:cNvPr id="9" name="Freeform 9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403594" y="587413"/>
            <a:ext cx="5179372" cy="685164"/>
            <a:chOff x="0" y="0"/>
            <a:chExt cx="2628052" cy="3476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28052" cy="347657"/>
            </a:xfrm>
            <a:custGeom>
              <a:avLst/>
              <a:gdLst/>
              <a:ahLst/>
              <a:cxnLst/>
              <a:rect l="l" t="t" r="r" b="b"/>
              <a:pathLst>
                <a:path w="2628052" h="347657">
                  <a:moveTo>
                    <a:pt x="0" y="0"/>
                  </a:moveTo>
                  <a:lnTo>
                    <a:pt x="2628052" y="0"/>
                  </a:lnTo>
                  <a:lnTo>
                    <a:pt x="2628052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8493643" y="5049534"/>
            <a:ext cx="839720" cy="773592"/>
          </a:xfrm>
          <a:custGeom>
            <a:avLst/>
            <a:gdLst/>
            <a:ahLst/>
            <a:cxnLst/>
            <a:rect l="l" t="t" r="r" b="b"/>
            <a:pathLst>
              <a:path w="839720" h="773592">
                <a:moveTo>
                  <a:pt x="0" y="0"/>
                </a:moveTo>
                <a:lnTo>
                  <a:pt x="839720" y="0"/>
                </a:lnTo>
                <a:lnTo>
                  <a:pt x="839720" y="773592"/>
                </a:lnTo>
                <a:lnTo>
                  <a:pt x="0" y="7735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372804" y="635038"/>
            <a:ext cx="7238660" cy="499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Why should I enroll?</a:t>
            </a:r>
          </a:p>
        </p:txBody>
      </p:sp>
      <p:sp>
        <p:nvSpPr>
          <p:cNvPr id="14" name="Freeform 14"/>
          <p:cNvSpPr/>
          <p:nvPr/>
        </p:nvSpPr>
        <p:spPr>
          <a:xfrm>
            <a:off x="2732159" y="5018885"/>
            <a:ext cx="911321" cy="804241"/>
          </a:xfrm>
          <a:custGeom>
            <a:avLst/>
            <a:gdLst/>
            <a:ahLst/>
            <a:cxnLst/>
            <a:rect l="l" t="t" r="r" b="b"/>
            <a:pathLst>
              <a:path w="911321" h="804241">
                <a:moveTo>
                  <a:pt x="0" y="0"/>
                </a:moveTo>
                <a:lnTo>
                  <a:pt x="911320" y="0"/>
                </a:lnTo>
                <a:lnTo>
                  <a:pt x="911320" y="804241"/>
                </a:lnTo>
                <a:lnTo>
                  <a:pt x="0" y="8042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256376" y="5802803"/>
            <a:ext cx="2080299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Montserrat Classic Bold"/>
              </a:rPr>
              <a:t>$900+ AVERAGE ANNUAL SAVINGS</a:t>
            </a:r>
          </a:p>
        </p:txBody>
      </p:sp>
      <p:sp>
        <p:nvSpPr>
          <p:cNvPr id="16" name="Freeform 16"/>
          <p:cNvSpPr/>
          <p:nvPr/>
        </p:nvSpPr>
        <p:spPr>
          <a:xfrm>
            <a:off x="5737952" y="5027137"/>
            <a:ext cx="685615" cy="804241"/>
          </a:xfrm>
          <a:custGeom>
            <a:avLst/>
            <a:gdLst/>
            <a:ahLst/>
            <a:cxnLst/>
            <a:rect l="l" t="t" r="r" b="b"/>
            <a:pathLst>
              <a:path w="685615" h="804241">
                <a:moveTo>
                  <a:pt x="0" y="0"/>
                </a:moveTo>
                <a:lnTo>
                  <a:pt x="685616" y="0"/>
                </a:lnTo>
                <a:lnTo>
                  <a:pt x="685616" y="804241"/>
                </a:lnTo>
                <a:lnTo>
                  <a:pt x="0" y="804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5247847" y="5925518"/>
            <a:ext cx="1665825" cy="435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</a:pPr>
            <a:r>
              <a:rPr lang="en-US" sz="1600">
                <a:solidFill>
                  <a:srgbClr val="FFFFFF"/>
                </a:solidFill>
                <a:latin typeface="Montserrat Classic Bold"/>
              </a:rPr>
              <a:t>EMERGENCY FUNDS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25824" y="5925518"/>
            <a:ext cx="1665825" cy="219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</a:pPr>
            <a:r>
              <a:rPr lang="en-US" sz="1600">
                <a:solidFill>
                  <a:srgbClr val="FFFFFF"/>
                </a:solidFill>
                <a:latin typeface="Montserrat Classic Bold"/>
              </a:rPr>
              <a:t>DON'T WAIT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22012"/>
            <a:ext cx="12161520" cy="215967"/>
            <a:chOff x="0" y="0"/>
            <a:chExt cx="32182343" cy="571500"/>
          </a:xfrm>
        </p:grpSpPr>
        <p:sp>
          <p:nvSpPr>
            <p:cNvPr id="3" name="Freeform 3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997011" y="587413"/>
            <a:ext cx="8189313" cy="685164"/>
            <a:chOff x="0" y="0"/>
            <a:chExt cx="4155318" cy="3476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55318" cy="347657"/>
            </a:xfrm>
            <a:custGeom>
              <a:avLst/>
              <a:gdLst/>
              <a:ahLst/>
              <a:cxnLst/>
              <a:rect l="l" t="t" r="r" b="b"/>
              <a:pathLst>
                <a:path w="4155318" h="347657">
                  <a:moveTo>
                    <a:pt x="0" y="0"/>
                  </a:moveTo>
                  <a:lnTo>
                    <a:pt x="4155318" y="0"/>
                  </a:lnTo>
                  <a:lnTo>
                    <a:pt x="4155318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42275" y="624545"/>
            <a:ext cx="8876971" cy="499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How long do I have to file a claim?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336715" y="4836219"/>
            <a:ext cx="13227101" cy="2378386"/>
            <a:chOff x="0" y="0"/>
            <a:chExt cx="7624372" cy="13709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624372" cy="1370950"/>
            </a:xfrm>
            <a:custGeom>
              <a:avLst/>
              <a:gdLst/>
              <a:ahLst/>
              <a:cxnLst/>
              <a:rect l="l" t="t" r="r" b="b"/>
              <a:pathLst>
                <a:path w="7624372" h="1370950">
                  <a:moveTo>
                    <a:pt x="7499912" y="1370950"/>
                  </a:moveTo>
                  <a:lnTo>
                    <a:pt x="124460" y="1370950"/>
                  </a:lnTo>
                  <a:cubicBezTo>
                    <a:pt x="55880" y="1370950"/>
                    <a:pt x="0" y="1315070"/>
                    <a:pt x="0" y="12464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499912" y="0"/>
                  </a:lnTo>
                  <a:cubicBezTo>
                    <a:pt x="7568492" y="0"/>
                    <a:pt x="7624372" y="55880"/>
                    <a:pt x="7624372" y="124460"/>
                  </a:cubicBezTo>
                  <a:lnTo>
                    <a:pt x="7624372" y="1246490"/>
                  </a:lnTo>
                  <a:cubicBezTo>
                    <a:pt x="7624372" y="1315070"/>
                    <a:pt x="7568492" y="1370950"/>
                    <a:pt x="7499912" y="1370950"/>
                  </a:cubicBezTo>
                  <a:close/>
                </a:path>
              </a:pathLst>
            </a:custGeom>
            <a:solidFill>
              <a:srgbClr val="AB232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297041" y="5413081"/>
            <a:ext cx="7567439" cy="731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8"/>
              </a:lnSpc>
            </a:pPr>
            <a:r>
              <a:rPr lang="en-US" sz="2106">
                <a:solidFill>
                  <a:srgbClr val="FFFFFF"/>
                </a:solidFill>
                <a:latin typeface="Open Sans Italics"/>
              </a:rPr>
              <a:t>Run-out periods vary by employer and typically last 60 to 90 days after the end of the plan year</a:t>
            </a:r>
          </a:p>
        </p:txBody>
      </p:sp>
      <p:sp>
        <p:nvSpPr>
          <p:cNvPr id="10" name="Freeform 10"/>
          <p:cNvSpPr/>
          <p:nvPr/>
        </p:nvSpPr>
        <p:spPr>
          <a:xfrm>
            <a:off x="4709160" y="1685573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0"/>
                </a:moveTo>
                <a:lnTo>
                  <a:pt x="2743200" y="0"/>
                </a:lnTo>
                <a:lnTo>
                  <a:pt x="274320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6715" y="4836219"/>
            <a:ext cx="13227101" cy="2378386"/>
            <a:chOff x="0" y="0"/>
            <a:chExt cx="7624372" cy="13709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4372" cy="1370950"/>
            </a:xfrm>
            <a:custGeom>
              <a:avLst/>
              <a:gdLst/>
              <a:ahLst/>
              <a:cxnLst/>
              <a:rect l="l" t="t" r="r" b="b"/>
              <a:pathLst>
                <a:path w="7624372" h="1370950">
                  <a:moveTo>
                    <a:pt x="7499912" y="1370950"/>
                  </a:moveTo>
                  <a:lnTo>
                    <a:pt x="124460" y="1370950"/>
                  </a:lnTo>
                  <a:cubicBezTo>
                    <a:pt x="55880" y="1370950"/>
                    <a:pt x="0" y="1315070"/>
                    <a:pt x="0" y="12464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499912" y="0"/>
                  </a:lnTo>
                  <a:cubicBezTo>
                    <a:pt x="7568492" y="0"/>
                    <a:pt x="7624372" y="55880"/>
                    <a:pt x="7624372" y="124460"/>
                  </a:cubicBezTo>
                  <a:lnTo>
                    <a:pt x="7624372" y="1246490"/>
                  </a:lnTo>
                  <a:cubicBezTo>
                    <a:pt x="7624372" y="1315070"/>
                    <a:pt x="7568492" y="1370950"/>
                    <a:pt x="7499912" y="1370950"/>
                  </a:cubicBezTo>
                  <a:close/>
                </a:path>
              </a:pathLst>
            </a:custGeom>
            <a:solidFill>
              <a:srgbClr val="AB232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500414">
            <a:off x="6632195" y="845037"/>
            <a:ext cx="2303941" cy="1486042"/>
          </a:xfrm>
          <a:custGeom>
            <a:avLst/>
            <a:gdLst/>
            <a:ahLst/>
            <a:cxnLst/>
            <a:rect l="l" t="t" r="r" b="b"/>
            <a:pathLst>
              <a:path w="2303941" h="1486042">
                <a:moveTo>
                  <a:pt x="0" y="0"/>
                </a:moveTo>
                <a:lnTo>
                  <a:pt x="2303940" y="0"/>
                </a:lnTo>
                <a:lnTo>
                  <a:pt x="2303940" y="1486041"/>
                </a:lnTo>
                <a:lnTo>
                  <a:pt x="0" y="14860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217024" y="2192673"/>
            <a:ext cx="1868895" cy="1620841"/>
          </a:xfrm>
          <a:custGeom>
            <a:avLst/>
            <a:gdLst/>
            <a:ahLst/>
            <a:cxnLst/>
            <a:rect l="l" t="t" r="r" b="b"/>
            <a:pathLst>
              <a:path w="1868895" h="1620841">
                <a:moveTo>
                  <a:pt x="0" y="0"/>
                </a:moveTo>
                <a:lnTo>
                  <a:pt x="1868894" y="0"/>
                </a:lnTo>
                <a:lnTo>
                  <a:pt x="1868894" y="1620842"/>
                </a:lnTo>
                <a:lnTo>
                  <a:pt x="0" y="16208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164327" y="3958053"/>
            <a:ext cx="1838025" cy="36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6"/>
              </a:lnSpc>
            </a:pPr>
            <a:r>
              <a:rPr lang="en-US" sz="2168">
                <a:solidFill>
                  <a:srgbClr val="3E3E3F"/>
                </a:solidFill>
                <a:latin typeface="Open Sans"/>
              </a:rPr>
              <a:t>Carryover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97041" y="5444207"/>
            <a:ext cx="7567439" cy="72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8"/>
              </a:lnSpc>
            </a:pPr>
            <a:r>
              <a:rPr lang="en-US" sz="2106">
                <a:solidFill>
                  <a:srgbClr val="FFFFFF"/>
                </a:solidFill>
                <a:latin typeface="Open Sans Italics"/>
              </a:rPr>
              <a:t>Check your employer’s plan design to see if the Carryover feature is part of your plan.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39695" y="635452"/>
            <a:ext cx="3597889" cy="1933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Some plans let you carryover funds to the next year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64525" y="2245353"/>
            <a:ext cx="1363262" cy="72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8"/>
              </a:lnSpc>
            </a:pPr>
            <a:r>
              <a:rPr lang="en-US" sz="4249">
                <a:solidFill>
                  <a:srgbClr val="AB2328"/>
                </a:solidFill>
                <a:latin typeface="Montserrat Classic"/>
              </a:rPr>
              <a:t>$640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339695" y="2605145"/>
            <a:ext cx="2355954" cy="215967"/>
            <a:chOff x="0" y="0"/>
            <a:chExt cx="6234427" cy="571500"/>
          </a:xfrm>
        </p:grpSpPr>
        <p:sp>
          <p:nvSpPr>
            <p:cNvPr id="11" name="Freeform 11"/>
            <p:cNvSpPr/>
            <p:nvPr/>
          </p:nvSpPr>
          <p:spPr>
            <a:xfrm>
              <a:off x="0" y="255270"/>
              <a:ext cx="6234427" cy="69850"/>
            </a:xfrm>
            <a:custGeom>
              <a:avLst/>
              <a:gdLst/>
              <a:ahLst/>
              <a:cxnLst/>
              <a:rect l="l" t="t" r="r" b="b"/>
              <a:pathLst>
                <a:path w="6234427" h="69850">
                  <a:moveTo>
                    <a:pt x="59435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6234427" y="69850"/>
                  </a:lnTo>
                  <a:lnTo>
                    <a:pt x="6234427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6715" y="4836219"/>
            <a:ext cx="13227101" cy="2378386"/>
            <a:chOff x="0" y="0"/>
            <a:chExt cx="7624372" cy="13709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4372" cy="1370950"/>
            </a:xfrm>
            <a:custGeom>
              <a:avLst/>
              <a:gdLst/>
              <a:ahLst/>
              <a:cxnLst/>
              <a:rect l="l" t="t" r="r" b="b"/>
              <a:pathLst>
                <a:path w="7624372" h="1370950">
                  <a:moveTo>
                    <a:pt x="7499912" y="1370950"/>
                  </a:moveTo>
                  <a:lnTo>
                    <a:pt x="124460" y="1370950"/>
                  </a:lnTo>
                  <a:cubicBezTo>
                    <a:pt x="55880" y="1370950"/>
                    <a:pt x="0" y="1315070"/>
                    <a:pt x="0" y="124649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499912" y="0"/>
                  </a:lnTo>
                  <a:cubicBezTo>
                    <a:pt x="7568492" y="0"/>
                    <a:pt x="7624372" y="55880"/>
                    <a:pt x="7624372" y="124460"/>
                  </a:cubicBezTo>
                  <a:lnTo>
                    <a:pt x="7624372" y="1246490"/>
                  </a:lnTo>
                  <a:cubicBezTo>
                    <a:pt x="7624372" y="1315070"/>
                    <a:pt x="7568492" y="1370950"/>
                    <a:pt x="7499912" y="1370950"/>
                  </a:cubicBezTo>
                  <a:close/>
                </a:path>
              </a:pathLst>
            </a:custGeom>
            <a:solidFill>
              <a:srgbClr val="AB232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4211865" y="1578376"/>
            <a:ext cx="1868895" cy="1620841"/>
          </a:xfrm>
          <a:custGeom>
            <a:avLst/>
            <a:gdLst/>
            <a:ahLst/>
            <a:cxnLst/>
            <a:rect l="l" t="t" r="r" b="b"/>
            <a:pathLst>
              <a:path w="1868895" h="1620841">
                <a:moveTo>
                  <a:pt x="0" y="0"/>
                </a:moveTo>
                <a:lnTo>
                  <a:pt x="1868895" y="0"/>
                </a:lnTo>
                <a:lnTo>
                  <a:pt x="1868895" y="1620841"/>
                </a:lnTo>
                <a:lnTo>
                  <a:pt x="0" y="16208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028164" y="2069571"/>
            <a:ext cx="715722" cy="715722"/>
          </a:xfrm>
          <a:custGeom>
            <a:avLst/>
            <a:gdLst/>
            <a:ahLst/>
            <a:cxnLst/>
            <a:rect l="l" t="t" r="r" b="b"/>
            <a:pathLst>
              <a:path w="715722" h="715722">
                <a:moveTo>
                  <a:pt x="0" y="0"/>
                </a:moveTo>
                <a:lnTo>
                  <a:pt x="715722" y="0"/>
                </a:lnTo>
                <a:lnTo>
                  <a:pt x="715722" y="715722"/>
                </a:lnTo>
                <a:lnTo>
                  <a:pt x="0" y="7157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467013" y="3748150"/>
            <a:ext cx="1838025" cy="36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6"/>
              </a:lnSpc>
            </a:pPr>
            <a:r>
              <a:rPr lang="en-US" sz="2168">
                <a:solidFill>
                  <a:srgbClr val="3E3E3F"/>
                </a:solidFill>
                <a:latin typeface="Open Sans"/>
              </a:rPr>
              <a:t>Grace Period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97041" y="5444207"/>
            <a:ext cx="7567439" cy="72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8"/>
              </a:lnSpc>
            </a:pPr>
            <a:r>
              <a:rPr lang="en-US" sz="2106">
                <a:solidFill>
                  <a:srgbClr val="FFFFFF"/>
                </a:solidFill>
                <a:latin typeface="Open Sans Italics"/>
              </a:rPr>
              <a:t>Check your employer’s plan design to see if the Grace Period feature is part of your plan.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06141" y="635452"/>
            <a:ext cx="3710526" cy="1933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Some plans give you extra time to incur expenses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94671" y="1906575"/>
            <a:ext cx="746437" cy="731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8"/>
              </a:lnSpc>
            </a:pPr>
            <a:r>
              <a:rPr lang="en-US" sz="4249">
                <a:solidFill>
                  <a:srgbClr val="AB2328"/>
                </a:solidFill>
                <a:latin typeface="Montserrat Classic"/>
              </a:rPr>
              <a:t>2.5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48878" y="2514764"/>
            <a:ext cx="1838025" cy="270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spc="-76">
                <a:solidFill>
                  <a:srgbClr val="AB2328"/>
                </a:solidFill>
                <a:latin typeface="Open Sans Bold"/>
              </a:rPr>
              <a:t>MONTHS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860712" y="2664316"/>
            <a:ext cx="2355954" cy="215967"/>
            <a:chOff x="0" y="0"/>
            <a:chExt cx="6234427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6234427" cy="69850"/>
            </a:xfrm>
            <a:custGeom>
              <a:avLst/>
              <a:gdLst/>
              <a:ahLst/>
              <a:cxnLst/>
              <a:rect l="l" t="t" r="r" b="b"/>
              <a:pathLst>
                <a:path w="6234427" h="69850">
                  <a:moveTo>
                    <a:pt x="59435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6234427" y="69850"/>
                  </a:lnTo>
                  <a:lnTo>
                    <a:pt x="6234427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03731" y="6144443"/>
            <a:ext cx="1171989" cy="385291"/>
          </a:xfrm>
          <a:custGeom>
            <a:avLst/>
            <a:gdLst/>
            <a:ahLst/>
            <a:cxnLst/>
            <a:rect l="l" t="t" r="r" b="b"/>
            <a:pathLst>
              <a:path w="1171989" h="385291">
                <a:moveTo>
                  <a:pt x="0" y="0"/>
                </a:moveTo>
                <a:lnTo>
                  <a:pt x="1171989" y="0"/>
                </a:lnTo>
                <a:lnTo>
                  <a:pt x="1171989" y="385292"/>
                </a:lnTo>
                <a:lnTo>
                  <a:pt x="0" y="38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822012"/>
            <a:ext cx="12161520" cy="215967"/>
            <a:chOff x="0" y="0"/>
            <a:chExt cx="32182343" cy="571500"/>
          </a:xfrm>
        </p:grpSpPr>
        <p:sp>
          <p:nvSpPr>
            <p:cNvPr id="4" name="Freeform 4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8A2A2B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142266" y="587413"/>
            <a:ext cx="5920617" cy="685164"/>
            <a:chOff x="0" y="0"/>
            <a:chExt cx="3004165" cy="347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04165" cy="347657"/>
            </a:xfrm>
            <a:custGeom>
              <a:avLst/>
              <a:gdLst/>
              <a:ahLst/>
              <a:cxnLst/>
              <a:rect l="l" t="t" r="r" b="b"/>
              <a:pathLst>
                <a:path w="3004165" h="347657">
                  <a:moveTo>
                    <a:pt x="0" y="0"/>
                  </a:moveTo>
                  <a:lnTo>
                    <a:pt x="3004165" y="0"/>
                  </a:lnTo>
                  <a:lnTo>
                    <a:pt x="3004165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461430" y="676275"/>
            <a:ext cx="7238660" cy="499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We've got you covered!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2748" y="2183003"/>
            <a:ext cx="10136025" cy="3429543"/>
            <a:chOff x="0" y="0"/>
            <a:chExt cx="2960104" cy="1001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60105" cy="1001557"/>
            </a:xfrm>
            <a:custGeom>
              <a:avLst/>
              <a:gdLst/>
              <a:ahLst/>
              <a:cxnLst/>
              <a:rect l="l" t="t" r="r" b="b"/>
              <a:pathLst>
                <a:path w="2960105" h="1001557">
                  <a:moveTo>
                    <a:pt x="2835644" y="1001557"/>
                  </a:moveTo>
                  <a:lnTo>
                    <a:pt x="124460" y="1001557"/>
                  </a:lnTo>
                  <a:cubicBezTo>
                    <a:pt x="55880" y="1001557"/>
                    <a:pt x="0" y="945677"/>
                    <a:pt x="0" y="87709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35645" y="0"/>
                  </a:lnTo>
                  <a:cubicBezTo>
                    <a:pt x="2904224" y="0"/>
                    <a:pt x="2960105" y="55880"/>
                    <a:pt x="2960105" y="124460"/>
                  </a:cubicBezTo>
                  <a:lnTo>
                    <a:pt x="2960105" y="877097"/>
                  </a:lnTo>
                  <a:cubicBezTo>
                    <a:pt x="2960105" y="945677"/>
                    <a:pt x="2904224" y="1001557"/>
                    <a:pt x="2835645" y="1001557"/>
                  </a:cubicBezTo>
                  <a:close/>
                </a:path>
              </a:pathLst>
            </a:custGeom>
            <a:solidFill>
              <a:srgbClr val="AB232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635766" y="1660129"/>
            <a:ext cx="870518" cy="870518"/>
          </a:xfrm>
          <a:custGeom>
            <a:avLst/>
            <a:gdLst/>
            <a:ahLst/>
            <a:cxnLst/>
            <a:rect l="l" t="t" r="r" b="b"/>
            <a:pathLst>
              <a:path w="870518" h="870518">
                <a:moveTo>
                  <a:pt x="0" y="0"/>
                </a:moveTo>
                <a:lnTo>
                  <a:pt x="870518" y="0"/>
                </a:lnTo>
                <a:lnTo>
                  <a:pt x="870518" y="870518"/>
                </a:lnTo>
                <a:lnTo>
                  <a:pt x="0" y="8705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089702" y="3912239"/>
            <a:ext cx="2220621" cy="588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"/>
              </a:lnSpc>
            </a:pPr>
            <a:r>
              <a:rPr lang="en-US" sz="1226">
                <a:solidFill>
                  <a:srgbClr val="FFFFFF"/>
                </a:solidFill>
                <a:latin typeface="Open Sans Bold"/>
              </a:rPr>
              <a:t>If you have a question, you wait less than a minute to talk with a live Navia expert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00788" y="3232357"/>
            <a:ext cx="2217920" cy="49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8"/>
              </a:lnSpc>
            </a:pPr>
            <a:r>
              <a:rPr lang="en-US" sz="2863">
                <a:solidFill>
                  <a:srgbClr val="FFFFFF"/>
                </a:solidFill>
                <a:latin typeface="Montserrat Classic Bold"/>
              </a:rPr>
              <a:t>45 sec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962479" y="3905221"/>
            <a:ext cx="1994690" cy="588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"/>
              </a:lnSpc>
            </a:pPr>
            <a:r>
              <a:rPr lang="en-US" sz="1226">
                <a:solidFill>
                  <a:srgbClr val="FFFFFF"/>
                </a:solidFill>
                <a:latin typeface="Open Sans Bold"/>
              </a:rPr>
              <a:t>Claims are turned around within 2 days to ensure you are reimbursed fast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31758" y="3232357"/>
            <a:ext cx="1456131" cy="49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8"/>
              </a:lnSpc>
            </a:pPr>
            <a:r>
              <a:rPr lang="en-US" sz="2863">
                <a:solidFill>
                  <a:srgbClr val="FFFFFF"/>
                </a:solidFill>
                <a:latin typeface="Montserrat Classic Bold"/>
              </a:rPr>
              <a:t>2 days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84881" y="3912239"/>
            <a:ext cx="2184522" cy="588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4"/>
              </a:lnSpc>
            </a:pPr>
            <a:r>
              <a:rPr lang="en-US" sz="1226">
                <a:solidFill>
                  <a:srgbClr val="FFFFFF"/>
                </a:solidFill>
                <a:latin typeface="Open Sans Bold"/>
              </a:rPr>
              <a:t>100% US-based, live customer support with offices in every time zone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49076" y="3227778"/>
            <a:ext cx="1456131" cy="502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8"/>
              </a:lnSpc>
            </a:pPr>
            <a:r>
              <a:rPr lang="en-US" sz="2863">
                <a:solidFill>
                  <a:srgbClr val="FFFFFF"/>
                </a:solidFill>
                <a:latin typeface="Montserrat Classic Bold"/>
              </a:rPr>
              <a:t>U.S.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47086" y="2458408"/>
            <a:ext cx="4267348" cy="287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2100">
                <a:solidFill>
                  <a:srgbClr val="AB2328"/>
                </a:solidFill>
                <a:latin typeface="Montserrat Classic"/>
              </a:rPr>
              <a:t>Bottom line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25148" y="3188788"/>
            <a:ext cx="6311223" cy="859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</a:pPr>
            <a:r>
              <a:rPr lang="en-US" sz="1600">
                <a:solidFill>
                  <a:srgbClr val="3E3E3F"/>
                </a:solidFill>
                <a:latin typeface="Open Sans"/>
              </a:rPr>
              <a:t>If you plan on spending even a dollar out-of-pocket for healthcare this year, a tax-advantaged benefit account will save you an average of 30% on every expense. </a:t>
            </a:r>
          </a:p>
        </p:txBody>
      </p:sp>
      <p:sp>
        <p:nvSpPr>
          <p:cNvPr id="4" name="Freeform 4"/>
          <p:cNvSpPr/>
          <p:nvPr/>
        </p:nvSpPr>
        <p:spPr>
          <a:xfrm>
            <a:off x="5208744" y="685800"/>
            <a:ext cx="1744033" cy="1744033"/>
          </a:xfrm>
          <a:custGeom>
            <a:avLst/>
            <a:gdLst/>
            <a:ahLst/>
            <a:cxnLst/>
            <a:rect l="l" t="t" r="r" b="b"/>
            <a:pathLst>
              <a:path w="1744033" h="1744033">
                <a:moveTo>
                  <a:pt x="0" y="0"/>
                </a:moveTo>
                <a:lnTo>
                  <a:pt x="1744032" y="0"/>
                </a:lnTo>
                <a:lnTo>
                  <a:pt x="1744032" y="1744033"/>
                </a:lnTo>
                <a:lnTo>
                  <a:pt x="0" y="17440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3907919" y="4608719"/>
            <a:ext cx="4345682" cy="1012871"/>
            <a:chOff x="0" y="0"/>
            <a:chExt cx="3960541" cy="9231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60541" cy="923105"/>
            </a:xfrm>
            <a:custGeom>
              <a:avLst/>
              <a:gdLst/>
              <a:ahLst/>
              <a:cxnLst/>
              <a:rect l="l" t="t" r="r" b="b"/>
              <a:pathLst>
                <a:path w="3960541" h="923105">
                  <a:moveTo>
                    <a:pt x="3836081" y="923104"/>
                  </a:moveTo>
                  <a:lnTo>
                    <a:pt x="124460" y="923104"/>
                  </a:lnTo>
                  <a:cubicBezTo>
                    <a:pt x="55880" y="923104"/>
                    <a:pt x="0" y="867224"/>
                    <a:pt x="0" y="79864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36081" y="0"/>
                  </a:lnTo>
                  <a:cubicBezTo>
                    <a:pt x="3904661" y="0"/>
                    <a:pt x="3960541" y="55880"/>
                    <a:pt x="3960541" y="124460"/>
                  </a:cubicBezTo>
                  <a:lnTo>
                    <a:pt x="3960541" y="798645"/>
                  </a:lnTo>
                  <a:cubicBezTo>
                    <a:pt x="3960541" y="867224"/>
                    <a:pt x="3904661" y="923105"/>
                    <a:pt x="3836081" y="923105"/>
                  </a:cubicBezTo>
                  <a:close/>
                </a:path>
              </a:pathLst>
            </a:custGeom>
            <a:solidFill>
              <a:srgbClr val="AB232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099597" y="4870603"/>
            <a:ext cx="3962326" cy="51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4"/>
              </a:lnSpc>
            </a:pPr>
            <a:r>
              <a:rPr lang="en-US" sz="3600">
                <a:solidFill>
                  <a:srgbClr val="FFFFFF"/>
                </a:solidFill>
                <a:latin typeface="Montserrat Classic Bold"/>
              </a:rPr>
              <a:t>Enroll now!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C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74249" y="4374681"/>
            <a:ext cx="2051904" cy="827174"/>
          </a:xfrm>
          <a:custGeom>
            <a:avLst/>
            <a:gdLst/>
            <a:ahLst/>
            <a:cxnLst/>
            <a:rect l="l" t="t" r="r" b="b"/>
            <a:pathLst>
              <a:path w="2051904" h="827174">
                <a:moveTo>
                  <a:pt x="0" y="0"/>
                </a:moveTo>
                <a:lnTo>
                  <a:pt x="2051903" y="0"/>
                </a:lnTo>
                <a:lnTo>
                  <a:pt x="2051903" y="827174"/>
                </a:lnTo>
                <a:lnTo>
                  <a:pt x="0" y="827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095363" y="2889736"/>
            <a:ext cx="6293100" cy="1235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40"/>
              </a:lnSpc>
            </a:pPr>
            <a:r>
              <a:rPr lang="en-US" sz="4399">
                <a:solidFill>
                  <a:srgbClr val="FFFFFF"/>
                </a:solidFill>
                <a:latin typeface="Open Sans Light"/>
              </a:rPr>
              <a:t>Save up to $1,500 a year on day care expenses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95363" y="1622567"/>
            <a:ext cx="5925852" cy="1163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5"/>
              </a:lnSpc>
            </a:pPr>
            <a:r>
              <a:rPr lang="en-US" sz="6810">
                <a:solidFill>
                  <a:srgbClr val="FFFFFF"/>
                </a:solidFill>
                <a:latin typeface="Montserrat Classic"/>
              </a:rPr>
              <a:t>FSA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74249" y="1618045"/>
            <a:ext cx="1902882" cy="315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50"/>
              </a:lnSpc>
              <a:spcBef>
                <a:spcPct val="0"/>
              </a:spcBef>
            </a:pPr>
            <a:r>
              <a:rPr lang="en-US" sz="1821">
                <a:solidFill>
                  <a:srgbClr val="FFFFFF"/>
                </a:solidFill>
                <a:latin typeface="Montserrat Classic Bold"/>
              </a:rPr>
              <a:t>Day Care</a:t>
            </a:r>
          </a:p>
        </p:txBody>
      </p:sp>
      <p:sp>
        <p:nvSpPr>
          <p:cNvPr id="6" name="Freeform 6"/>
          <p:cNvSpPr/>
          <p:nvPr/>
        </p:nvSpPr>
        <p:spPr>
          <a:xfrm>
            <a:off x="-92855" y="3230327"/>
            <a:ext cx="4914714" cy="3627673"/>
          </a:xfrm>
          <a:custGeom>
            <a:avLst/>
            <a:gdLst/>
            <a:ahLst/>
            <a:cxnLst/>
            <a:rect l="l" t="t" r="r" b="b"/>
            <a:pathLst>
              <a:path w="4914714" h="3627673">
                <a:moveTo>
                  <a:pt x="0" y="0"/>
                </a:moveTo>
                <a:lnTo>
                  <a:pt x="4914714" y="0"/>
                </a:lnTo>
                <a:lnTo>
                  <a:pt x="4914714" y="3627673"/>
                </a:lnTo>
                <a:lnTo>
                  <a:pt x="0" y="36276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57949" y="2664429"/>
            <a:ext cx="2802041" cy="2104534"/>
            <a:chOff x="0" y="0"/>
            <a:chExt cx="3736055" cy="2806046"/>
          </a:xfrm>
        </p:grpSpPr>
        <p:sp>
          <p:nvSpPr>
            <p:cNvPr id="3" name="TextBox 3"/>
            <p:cNvSpPr txBox="1"/>
            <p:nvPr/>
          </p:nvSpPr>
          <p:spPr>
            <a:xfrm>
              <a:off x="710286" y="2264472"/>
              <a:ext cx="2315482" cy="5415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9"/>
                </a:lnSpc>
              </a:pPr>
              <a:r>
                <a:rPr lang="en-US" sz="1261">
                  <a:solidFill>
                    <a:srgbClr val="008C95"/>
                  </a:solidFill>
                  <a:latin typeface="Open Sans Bold"/>
                </a:rPr>
                <a:t>MULTIPLE WAYS TO SUBMIT CLAIMS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416407"/>
              <a:ext cx="3736055" cy="7583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79"/>
                </a:lnSpc>
              </a:pPr>
              <a:r>
                <a:rPr lang="en-US" sz="3414">
                  <a:solidFill>
                    <a:srgbClr val="008C95"/>
                  </a:solidFill>
                  <a:latin typeface="Montserrat Classic Bold"/>
                </a:rPr>
                <a:t>EASY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945721" y="0"/>
              <a:ext cx="749387" cy="1283746"/>
            </a:xfrm>
            <a:custGeom>
              <a:avLst/>
              <a:gdLst/>
              <a:ahLst/>
              <a:cxnLst/>
              <a:rect l="l" t="t" r="r" b="b"/>
              <a:pathLst>
                <a:path w="749387" h="1283746">
                  <a:moveTo>
                    <a:pt x="0" y="0"/>
                  </a:moveTo>
                  <a:lnTo>
                    <a:pt x="749387" y="0"/>
                  </a:lnTo>
                  <a:lnTo>
                    <a:pt x="749387" y="1283746"/>
                  </a:lnTo>
                  <a:lnTo>
                    <a:pt x="0" y="1283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873436" y="577111"/>
              <a:ext cx="1042154" cy="677400"/>
            </a:xfrm>
            <a:custGeom>
              <a:avLst/>
              <a:gdLst/>
              <a:ahLst/>
              <a:cxnLst/>
              <a:rect l="l" t="t" r="r" b="b"/>
              <a:pathLst>
                <a:path w="1042154" h="677400">
                  <a:moveTo>
                    <a:pt x="0" y="0"/>
                  </a:moveTo>
                  <a:lnTo>
                    <a:pt x="1042154" y="0"/>
                  </a:lnTo>
                  <a:lnTo>
                    <a:pt x="1042154" y="677400"/>
                  </a:lnTo>
                  <a:lnTo>
                    <a:pt x="0" y="677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10303731" y="6144443"/>
            <a:ext cx="1171989" cy="385291"/>
          </a:xfrm>
          <a:custGeom>
            <a:avLst/>
            <a:gdLst/>
            <a:ahLst/>
            <a:cxnLst/>
            <a:rect l="l" t="t" r="r" b="b"/>
            <a:pathLst>
              <a:path w="1171989" h="385291">
                <a:moveTo>
                  <a:pt x="0" y="0"/>
                </a:moveTo>
                <a:lnTo>
                  <a:pt x="1171989" y="0"/>
                </a:lnTo>
                <a:lnTo>
                  <a:pt x="1171989" y="385292"/>
                </a:lnTo>
                <a:lnTo>
                  <a:pt x="0" y="3852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3860302" y="597087"/>
            <a:ext cx="4270019" cy="675491"/>
            <a:chOff x="0" y="0"/>
            <a:chExt cx="2197667" cy="3476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7667" cy="347657"/>
            </a:xfrm>
            <a:custGeom>
              <a:avLst/>
              <a:gdLst/>
              <a:ahLst/>
              <a:cxnLst/>
              <a:rect l="l" t="t" r="r" b="b"/>
              <a:pathLst>
                <a:path w="2197667" h="347657">
                  <a:moveTo>
                    <a:pt x="0" y="0"/>
                  </a:moveTo>
                  <a:lnTo>
                    <a:pt x="2197667" y="0"/>
                  </a:lnTo>
                  <a:lnTo>
                    <a:pt x="2197667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867602" y="2664429"/>
            <a:ext cx="2692072" cy="2050395"/>
            <a:chOff x="0" y="0"/>
            <a:chExt cx="3589430" cy="2733859"/>
          </a:xfrm>
        </p:grpSpPr>
        <p:sp>
          <p:nvSpPr>
            <p:cNvPr id="11" name="Freeform 11"/>
            <p:cNvSpPr/>
            <p:nvPr/>
          </p:nvSpPr>
          <p:spPr>
            <a:xfrm>
              <a:off x="1203221" y="0"/>
              <a:ext cx="1182987" cy="1387668"/>
            </a:xfrm>
            <a:custGeom>
              <a:avLst/>
              <a:gdLst/>
              <a:ahLst/>
              <a:cxnLst/>
              <a:rect l="l" t="t" r="r" b="b"/>
              <a:pathLst>
                <a:path w="1182987" h="1387668">
                  <a:moveTo>
                    <a:pt x="0" y="0"/>
                  </a:moveTo>
                  <a:lnTo>
                    <a:pt x="1182987" y="0"/>
                  </a:lnTo>
                  <a:lnTo>
                    <a:pt x="1182987" y="1387668"/>
                  </a:lnTo>
                  <a:lnTo>
                    <a:pt x="0" y="1387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4067" y="2222318"/>
              <a:ext cx="1701296" cy="5115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75"/>
                </a:lnSpc>
              </a:pPr>
              <a:r>
                <a:rPr lang="en-US" sz="1211">
                  <a:solidFill>
                    <a:srgbClr val="008C95"/>
                  </a:solidFill>
                  <a:latin typeface="Open Sans Bold"/>
                </a:rPr>
                <a:t>MAXIMUM CONTRIBUTION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413343"/>
              <a:ext cx="3589430" cy="727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92"/>
                </a:lnSpc>
              </a:pPr>
              <a:r>
                <a:rPr lang="en-US" sz="3280">
                  <a:solidFill>
                    <a:srgbClr val="008C95"/>
                  </a:solidFill>
                  <a:latin typeface="Montserrat Classic Bold"/>
                </a:rPr>
                <a:t>$5000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1846" y="2664429"/>
            <a:ext cx="2725142" cy="2104534"/>
            <a:chOff x="0" y="0"/>
            <a:chExt cx="3633523" cy="2806046"/>
          </a:xfrm>
        </p:grpSpPr>
        <p:sp>
          <p:nvSpPr>
            <p:cNvPr id="15" name="Freeform 15"/>
            <p:cNvSpPr/>
            <p:nvPr/>
          </p:nvSpPr>
          <p:spPr>
            <a:xfrm>
              <a:off x="778674" y="0"/>
              <a:ext cx="1972607" cy="1481921"/>
            </a:xfrm>
            <a:custGeom>
              <a:avLst/>
              <a:gdLst/>
              <a:ahLst/>
              <a:cxnLst/>
              <a:rect l="l" t="t" r="r" b="b"/>
              <a:pathLst>
                <a:path w="1972607" h="1481921">
                  <a:moveTo>
                    <a:pt x="0" y="0"/>
                  </a:moveTo>
                  <a:lnTo>
                    <a:pt x="1972607" y="0"/>
                  </a:lnTo>
                  <a:lnTo>
                    <a:pt x="1972607" y="1481921"/>
                  </a:lnTo>
                  <a:lnTo>
                    <a:pt x="0" y="14819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470127"/>
              <a:ext cx="3633523" cy="735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48"/>
                </a:lnSpc>
              </a:pPr>
              <a:r>
                <a:rPr lang="en-US" sz="3320">
                  <a:solidFill>
                    <a:srgbClr val="008C95"/>
                  </a:solidFill>
                  <a:latin typeface="Montserrat Classic Bold"/>
                </a:rPr>
                <a:t>CARE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82242" y="2306127"/>
              <a:ext cx="1869040" cy="4999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94"/>
                </a:lnSpc>
              </a:pPr>
              <a:r>
                <a:rPr lang="en-US" sz="1226">
                  <a:solidFill>
                    <a:srgbClr val="008C95"/>
                  </a:solidFill>
                  <a:latin typeface="Open Sans Bold"/>
                </a:rPr>
                <a:t>CHILDREN AND ELDERS COVERED 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237766" y="2768159"/>
            <a:ext cx="2920184" cy="2000804"/>
            <a:chOff x="0" y="0"/>
            <a:chExt cx="3893578" cy="2667739"/>
          </a:xfrm>
        </p:grpSpPr>
        <p:sp>
          <p:nvSpPr>
            <p:cNvPr id="19" name="Freeform 19"/>
            <p:cNvSpPr/>
            <p:nvPr/>
          </p:nvSpPr>
          <p:spPr>
            <a:xfrm>
              <a:off x="878883" y="0"/>
              <a:ext cx="2135811" cy="1081255"/>
            </a:xfrm>
            <a:custGeom>
              <a:avLst/>
              <a:gdLst/>
              <a:ahLst/>
              <a:cxnLst/>
              <a:rect l="l" t="t" r="r" b="b"/>
              <a:pathLst>
                <a:path w="2135811" h="1081255">
                  <a:moveTo>
                    <a:pt x="0" y="0"/>
                  </a:moveTo>
                  <a:lnTo>
                    <a:pt x="2135812" y="0"/>
                  </a:lnTo>
                  <a:lnTo>
                    <a:pt x="2135812" y="1081255"/>
                  </a:lnTo>
                  <a:lnTo>
                    <a:pt x="0" y="1081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231453"/>
              <a:ext cx="3893578" cy="792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81"/>
                </a:lnSpc>
              </a:pPr>
              <a:r>
                <a:rPr lang="en-US" sz="3558">
                  <a:solidFill>
                    <a:srgbClr val="008C95"/>
                  </a:solidFill>
                  <a:latin typeface="Montserrat Classic Bold"/>
                </a:rPr>
                <a:t>PAY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5385" y="2112991"/>
              <a:ext cx="2002809" cy="554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09"/>
                </a:lnSpc>
              </a:pPr>
              <a:r>
                <a:rPr lang="en-US" sz="1314">
                  <a:solidFill>
                    <a:srgbClr val="008C95"/>
                  </a:solidFill>
                  <a:latin typeface="Open Sans Bold"/>
                </a:rPr>
                <a:t>USE FUNDS TO PAY FAMILY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0" y="826849"/>
            <a:ext cx="12161520" cy="215967"/>
            <a:chOff x="0" y="0"/>
            <a:chExt cx="32182343" cy="571500"/>
          </a:xfrm>
        </p:grpSpPr>
        <p:sp>
          <p:nvSpPr>
            <p:cNvPr id="23" name="Freeform 23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008C95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709700" y="597087"/>
            <a:ext cx="8742119" cy="675491"/>
            <a:chOff x="0" y="0"/>
            <a:chExt cx="4499340" cy="3476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499340" cy="347657"/>
            </a:xfrm>
            <a:custGeom>
              <a:avLst/>
              <a:gdLst/>
              <a:ahLst/>
              <a:cxnLst/>
              <a:rect l="l" t="t" r="r" b="b"/>
              <a:pathLst>
                <a:path w="4499340" h="347657">
                  <a:moveTo>
                    <a:pt x="0" y="0"/>
                  </a:moveTo>
                  <a:lnTo>
                    <a:pt x="4499340" y="0"/>
                  </a:lnTo>
                  <a:lnTo>
                    <a:pt x="4499340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98742" y="581010"/>
            <a:ext cx="8964035" cy="971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Day Care Flexible Spending Account (FSA)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03731" y="6144443"/>
            <a:ext cx="1171989" cy="385291"/>
          </a:xfrm>
          <a:custGeom>
            <a:avLst/>
            <a:gdLst/>
            <a:ahLst/>
            <a:cxnLst/>
            <a:rect l="l" t="t" r="r" b="b"/>
            <a:pathLst>
              <a:path w="1171989" h="385291">
                <a:moveTo>
                  <a:pt x="0" y="0"/>
                </a:moveTo>
                <a:lnTo>
                  <a:pt x="1171989" y="0"/>
                </a:lnTo>
                <a:lnTo>
                  <a:pt x="1171989" y="385292"/>
                </a:lnTo>
                <a:lnTo>
                  <a:pt x="0" y="38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339695" y="2090795"/>
            <a:ext cx="2355954" cy="215967"/>
            <a:chOff x="0" y="0"/>
            <a:chExt cx="6234427" cy="571500"/>
          </a:xfrm>
        </p:grpSpPr>
        <p:sp>
          <p:nvSpPr>
            <p:cNvPr id="4" name="Freeform 4"/>
            <p:cNvSpPr/>
            <p:nvPr/>
          </p:nvSpPr>
          <p:spPr>
            <a:xfrm>
              <a:off x="0" y="255270"/>
              <a:ext cx="6234427" cy="69850"/>
            </a:xfrm>
            <a:custGeom>
              <a:avLst/>
              <a:gdLst/>
              <a:ahLst/>
              <a:cxnLst/>
              <a:rect l="l" t="t" r="r" b="b"/>
              <a:pathLst>
                <a:path w="6234427" h="69850">
                  <a:moveTo>
                    <a:pt x="594359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6234427" y="69850"/>
                  </a:lnTo>
                  <a:lnTo>
                    <a:pt x="6234427" y="0"/>
                  </a:lnTo>
                  <a:close/>
                </a:path>
              </a:pathLst>
            </a:custGeom>
            <a:solidFill>
              <a:srgbClr val="008C9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1089744" y="1207824"/>
            <a:ext cx="7693898" cy="5129265"/>
          </a:xfrm>
          <a:custGeom>
            <a:avLst/>
            <a:gdLst/>
            <a:ahLst/>
            <a:cxnLst/>
            <a:rect l="l" t="t" r="r" b="b"/>
            <a:pathLst>
              <a:path w="7693898" h="5129265">
                <a:moveTo>
                  <a:pt x="0" y="0"/>
                </a:moveTo>
                <a:lnTo>
                  <a:pt x="7693897" y="0"/>
                </a:lnTo>
                <a:lnTo>
                  <a:pt x="7693897" y="5129265"/>
                </a:lnTo>
                <a:lnTo>
                  <a:pt x="0" y="51292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339695" y="578302"/>
            <a:ext cx="5264458" cy="1446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Day Care FSA works like a bank account and saves you money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100964" y="2935284"/>
            <a:ext cx="3788761" cy="164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Light"/>
              </a:rPr>
              <a:t>A Day Care FSA helps you pay for day care expenses that you already pay for out-of-pocket! This account works like a bank account, meaning you cannot be reimbursed for more that what is in your account at any given time.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22012"/>
            <a:ext cx="12161520" cy="215967"/>
            <a:chOff x="0" y="0"/>
            <a:chExt cx="32182343" cy="571500"/>
          </a:xfrm>
        </p:grpSpPr>
        <p:sp>
          <p:nvSpPr>
            <p:cNvPr id="3" name="Freeform 3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008C95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313319" y="587413"/>
            <a:ext cx="7611232" cy="685164"/>
            <a:chOff x="0" y="0"/>
            <a:chExt cx="3861995" cy="3476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61995" cy="347657"/>
            </a:xfrm>
            <a:custGeom>
              <a:avLst/>
              <a:gdLst/>
              <a:ahLst/>
              <a:cxnLst/>
              <a:rect l="l" t="t" r="r" b="b"/>
              <a:pathLst>
                <a:path w="3861995" h="347657">
                  <a:moveTo>
                    <a:pt x="0" y="0"/>
                  </a:moveTo>
                  <a:lnTo>
                    <a:pt x="3861995" y="0"/>
                  </a:lnTo>
                  <a:lnTo>
                    <a:pt x="3861995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3069" y="1915730"/>
            <a:ext cx="10251732" cy="4256470"/>
            <a:chOff x="0" y="0"/>
            <a:chExt cx="13622450" cy="5655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622451" cy="5655976"/>
            </a:xfrm>
            <a:custGeom>
              <a:avLst/>
              <a:gdLst/>
              <a:ahLst/>
              <a:cxnLst/>
              <a:rect l="l" t="t" r="r" b="b"/>
              <a:pathLst>
                <a:path w="13622451" h="5655976">
                  <a:moveTo>
                    <a:pt x="13497990" y="5655976"/>
                  </a:moveTo>
                  <a:lnTo>
                    <a:pt x="124460" y="5655976"/>
                  </a:lnTo>
                  <a:cubicBezTo>
                    <a:pt x="55880" y="5655976"/>
                    <a:pt x="0" y="5600096"/>
                    <a:pt x="0" y="55315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497990" y="0"/>
                  </a:lnTo>
                  <a:cubicBezTo>
                    <a:pt x="13566570" y="0"/>
                    <a:pt x="13622451" y="55880"/>
                    <a:pt x="13622451" y="124460"/>
                  </a:cubicBezTo>
                  <a:lnTo>
                    <a:pt x="13622451" y="5531516"/>
                  </a:lnTo>
                  <a:cubicBezTo>
                    <a:pt x="13622451" y="5600096"/>
                    <a:pt x="13566570" y="5655976"/>
                    <a:pt x="13497990" y="5655976"/>
                  </a:cubicBezTo>
                  <a:close/>
                </a:path>
              </a:pathLst>
            </a:custGeom>
            <a:solidFill>
              <a:srgbClr val="008C9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 flipH="1">
            <a:off x="4848295" y="1702176"/>
            <a:ext cx="7313225" cy="5155824"/>
          </a:xfrm>
          <a:custGeom>
            <a:avLst/>
            <a:gdLst/>
            <a:ahLst/>
            <a:cxnLst/>
            <a:rect l="l" t="t" r="r" b="b"/>
            <a:pathLst>
              <a:path w="7313225" h="5155824">
                <a:moveTo>
                  <a:pt x="7313225" y="0"/>
                </a:moveTo>
                <a:lnTo>
                  <a:pt x="0" y="0"/>
                </a:lnTo>
                <a:lnTo>
                  <a:pt x="0" y="5155824"/>
                </a:lnTo>
                <a:lnTo>
                  <a:pt x="7313225" y="5155824"/>
                </a:lnTo>
                <a:lnTo>
                  <a:pt x="7313225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664286" y="2401318"/>
            <a:ext cx="4689515" cy="2957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Child care </a:t>
            </a:r>
          </a:p>
          <a:p>
            <a:pPr algn="ctr">
              <a:lnSpc>
                <a:spcPts val="3919"/>
              </a:lnSpc>
            </a:pPr>
            <a:r>
              <a:rPr lang="en-US" sz="2800">
                <a:solidFill>
                  <a:srgbClr val="FFFFFF"/>
                </a:solidFill>
                <a:latin typeface="Open Sans"/>
              </a:rPr>
              <a:t>Nanny or Au pair</a:t>
            </a:r>
          </a:p>
          <a:p>
            <a:pPr algn="ctr">
              <a:lnSpc>
                <a:spcPts val="3919"/>
              </a:lnSpc>
            </a:pPr>
            <a:r>
              <a:rPr lang="en-US" sz="2800">
                <a:solidFill>
                  <a:srgbClr val="FFFFFF"/>
                </a:solidFill>
                <a:latin typeface="Open Sans"/>
              </a:rPr>
              <a:t>Before and after school care</a:t>
            </a:r>
          </a:p>
          <a:p>
            <a:pPr algn="ctr">
              <a:lnSpc>
                <a:spcPts val="3919"/>
              </a:lnSpc>
            </a:pPr>
            <a:r>
              <a:rPr lang="en-US" sz="2800">
                <a:solidFill>
                  <a:srgbClr val="FFFFFF"/>
                </a:solidFill>
                <a:latin typeface="Open Sans"/>
              </a:rPr>
              <a:t>Day camps</a:t>
            </a:r>
          </a:p>
          <a:p>
            <a:pPr algn="ctr">
              <a:lnSpc>
                <a:spcPts val="3919"/>
              </a:lnSpc>
            </a:pPr>
            <a:r>
              <a:rPr lang="en-US" sz="2800">
                <a:solidFill>
                  <a:srgbClr val="FFFFFF"/>
                </a:solidFill>
                <a:latin typeface="Open Sans"/>
              </a:rPr>
              <a:t>Preschool</a:t>
            </a:r>
          </a:p>
          <a:p>
            <a:pPr algn="ctr">
              <a:lnSpc>
                <a:spcPts val="3919"/>
              </a:lnSpc>
            </a:pPr>
            <a:r>
              <a:rPr lang="en-US" sz="2800">
                <a:solidFill>
                  <a:srgbClr val="FFFFFF"/>
                </a:solidFill>
                <a:latin typeface="Open Sans"/>
              </a:rPr>
              <a:t>Elder care</a:t>
            </a:r>
          </a:p>
        </p:txBody>
      </p:sp>
      <p:sp>
        <p:nvSpPr>
          <p:cNvPr id="10" name="Freeform 10"/>
          <p:cNvSpPr/>
          <p:nvPr/>
        </p:nvSpPr>
        <p:spPr>
          <a:xfrm>
            <a:off x="405391" y="1470060"/>
            <a:ext cx="2174298" cy="2174298"/>
          </a:xfrm>
          <a:custGeom>
            <a:avLst/>
            <a:gdLst/>
            <a:ahLst/>
            <a:cxnLst/>
            <a:rect l="l" t="t" r="r" b="b"/>
            <a:pathLst>
              <a:path w="2174298" h="2174298">
                <a:moveTo>
                  <a:pt x="0" y="0"/>
                </a:moveTo>
                <a:lnTo>
                  <a:pt x="2174298" y="0"/>
                </a:lnTo>
                <a:lnTo>
                  <a:pt x="2174298" y="2174298"/>
                </a:lnTo>
                <a:lnTo>
                  <a:pt x="0" y="21742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313319" y="676275"/>
            <a:ext cx="7611232" cy="465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0"/>
              </a:lnSpc>
            </a:pPr>
            <a:r>
              <a:rPr lang="en-US" sz="3400">
                <a:solidFill>
                  <a:srgbClr val="3E3E3F"/>
                </a:solidFill>
                <a:latin typeface="Montserrat Classic"/>
              </a:rPr>
              <a:t>Ways to spend your Day Care FSA!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98672" y="2822831"/>
            <a:ext cx="2932185" cy="1891260"/>
          </a:xfrm>
          <a:custGeom>
            <a:avLst/>
            <a:gdLst/>
            <a:ahLst/>
            <a:cxnLst/>
            <a:rect l="l" t="t" r="r" b="b"/>
            <a:pathLst>
              <a:path w="2932185" h="1891260">
                <a:moveTo>
                  <a:pt x="0" y="0"/>
                </a:moveTo>
                <a:lnTo>
                  <a:pt x="2932185" y="0"/>
                </a:lnTo>
                <a:lnTo>
                  <a:pt x="2932185" y="1891260"/>
                </a:lnTo>
                <a:lnTo>
                  <a:pt x="0" y="18912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303731" y="6144443"/>
            <a:ext cx="1171989" cy="385291"/>
          </a:xfrm>
          <a:custGeom>
            <a:avLst/>
            <a:gdLst/>
            <a:ahLst/>
            <a:cxnLst/>
            <a:rect l="l" t="t" r="r" b="b"/>
            <a:pathLst>
              <a:path w="1171989" h="385291">
                <a:moveTo>
                  <a:pt x="0" y="0"/>
                </a:moveTo>
                <a:lnTo>
                  <a:pt x="1171989" y="0"/>
                </a:lnTo>
                <a:lnTo>
                  <a:pt x="1171989" y="385292"/>
                </a:lnTo>
                <a:lnTo>
                  <a:pt x="0" y="3852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645797" y="4467135"/>
            <a:ext cx="1543563" cy="700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5"/>
              </a:lnSpc>
            </a:pPr>
            <a:r>
              <a:rPr lang="en-US" sz="1466">
                <a:solidFill>
                  <a:srgbClr val="FFFFFF"/>
                </a:solidFill>
                <a:latin typeface="Open Sans Bold"/>
              </a:rPr>
              <a:t>PAY A FAMILY MEMBER FOR DAY CARE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90398" y="5040843"/>
            <a:ext cx="2254361" cy="546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5"/>
              </a:lnSpc>
            </a:pPr>
            <a:r>
              <a:rPr lang="en-US" sz="1666">
                <a:solidFill>
                  <a:srgbClr val="3E3E3F"/>
                </a:solidFill>
                <a:latin typeface="Open Sans Bold"/>
              </a:rPr>
              <a:t>Pay a family member for day care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0" y="822012"/>
            <a:ext cx="12161520" cy="215967"/>
            <a:chOff x="0" y="0"/>
            <a:chExt cx="32182343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008C95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313319" y="587413"/>
            <a:ext cx="7611232" cy="685164"/>
            <a:chOff x="0" y="0"/>
            <a:chExt cx="3861995" cy="3476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61995" cy="347657"/>
            </a:xfrm>
            <a:custGeom>
              <a:avLst/>
              <a:gdLst/>
              <a:ahLst/>
              <a:cxnLst/>
              <a:rect l="l" t="t" r="r" b="b"/>
              <a:pathLst>
                <a:path w="3861995" h="347657">
                  <a:moveTo>
                    <a:pt x="0" y="0"/>
                  </a:moveTo>
                  <a:lnTo>
                    <a:pt x="3861995" y="0"/>
                  </a:lnTo>
                  <a:lnTo>
                    <a:pt x="3861995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313319" y="676275"/>
            <a:ext cx="7611232" cy="465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0"/>
              </a:lnSpc>
            </a:pPr>
            <a:r>
              <a:rPr lang="en-US" sz="3400">
                <a:solidFill>
                  <a:srgbClr val="3E3E3F"/>
                </a:solidFill>
                <a:latin typeface="Montserrat Classic"/>
              </a:rPr>
              <a:t>Debit card and family care!</a:t>
            </a:r>
          </a:p>
        </p:txBody>
      </p:sp>
      <p:sp>
        <p:nvSpPr>
          <p:cNvPr id="11" name="Freeform 11"/>
          <p:cNvSpPr/>
          <p:nvPr/>
        </p:nvSpPr>
        <p:spPr>
          <a:xfrm rot="5400000">
            <a:off x="6849338" y="2213378"/>
            <a:ext cx="3136481" cy="2090540"/>
          </a:xfrm>
          <a:custGeom>
            <a:avLst/>
            <a:gdLst/>
            <a:ahLst/>
            <a:cxnLst/>
            <a:rect l="l" t="t" r="r" b="b"/>
            <a:pathLst>
              <a:path w="3136481" h="2090540">
                <a:moveTo>
                  <a:pt x="0" y="0"/>
                </a:moveTo>
                <a:lnTo>
                  <a:pt x="3136481" y="0"/>
                </a:lnTo>
                <a:lnTo>
                  <a:pt x="3136481" y="2090540"/>
                </a:lnTo>
                <a:lnTo>
                  <a:pt x="0" y="20905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109396" y="5040843"/>
            <a:ext cx="2110737" cy="531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5"/>
              </a:lnSpc>
            </a:pPr>
            <a:r>
              <a:rPr lang="en-US" sz="1666">
                <a:solidFill>
                  <a:srgbClr val="3E3E3F"/>
                </a:solidFill>
                <a:latin typeface="Open Sans Bold"/>
              </a:rPr>
              <a:t>Easy debit card payments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47086" y="2458408"/>
            <a:ext cx="4267348" cy="287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2100">
                <a:solidFill>
                  <a:srgbClr val="008C95"/>
                </a:solidFill>
                <a:latin typeface="Montserrat Classic"/>
              </a:rPr>
              <a:t>Bottom line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25148" y="3188788"/>
            <a:ext cx="6311223" cy="859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</a:pPr>
            <a:r>
              <a:rPr lang="en-US" sz="1600">
                <a:solidFill>
                  <a:srgbClr val="3E3E3F"/>
                </a:solidFill>
                <a:latin typeface="Open Sans"/>
              </a:rPr>
              <a:t>If you plan on spending even a dollar out-of-pocket for healthcare this year, a tax-advantaged benefit account will save you an average of 30% on every expense. </a:t>
            </a:r>
          </a:p>
        </p:txBody>
      </p:sp>
      <p:sp>
        <p:nvSpPr>
          <p:cNvPr id="4" name="Freeform 4"/>
          <p:cNvSpPr/>
          <p:nvPr/>
        </p:nvSpPr>
        <p:spPr>
          <a:xfrm>
            <a:off x="5208744" y="685800"/>
            <a:ext cx="1744033" cy="1744033"/>
          </a:xfrm>
          <a:custGeom>
            <a:avLst/>
            <a:gdLst/>
            <a:ahLst/>
            <a:cxnLst/>
            <a:rect l="l" t="t" r="r" b="b"/>
            <a:pathLst>
              <a:path w="1744033" h="1744033">
                <a:moveTo>
                  <a:pt x="0" y="0"/>
                </a:moveTo>
                <a:lnTo>
                  <a:pt x="1744032" y="0"/>
                </a:lnTo>
                <a:lnTo>
                  <a:pt x="1744032" y="1744033"/>
                </a:lnTo>
                <a:lnTo>
                  <a:pt x="0" y="17440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3907919" y="4608719"/>
            <a:ext cx="4345682" cy="1012871"/>
            <a:chOff x="0" y="0"/>
            <a:chExt cx="3960541" cy="9231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60541" cy="923105"/>
            </a:xfrm>
            <a:custGeom>
              <a:avLst/>
              <a:gdLst/>
              <a:ahLst/>
              <a:cxnLst/>
              <a:rect l="l" t="t" r="r" b="b"/>
              <a:pathLst>
                <a:path w="3960541" h="923105">
                  <a:moveTo>
                    <a:pt x="3836081" y="923104"/>
                  </a:moveTo>
                  <a:lnTo>
                    <a:pt x="124460" y="923104"/>
                  </a:lnTo>
                  <a:cubicBezTo>
                    <a:pt x="55880" y="923104"/>
                    <a:pt x="0" y="867224"/>
                    <a:pt x="0" y="79864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36081" y="0"/>
                  </a:lnTo>
                  <a:cubicBezTo>
                    <a:pt x="3904661" y="0"/>
                    <a:pt x="3960541" y="55880"/>
                    <a:pt x="3960541" y="124460"/>
                  </a:cubicBezTo>
                  <a:lnTo>
                    <a:pt x="3960541" y="798645"/>
                  </a:lnTo>
                  <a:cubicBezTo>
                    <a:pt x="3960541" y="867224"/>
                    <a:pt x="3904661" y="923105"/>
                    <a:pt x="3836081" y="923105"/>
                  </a:cubicBezTo>
                  <a:close/>
                </a:path>
              </a:pathLst>
            </a:custGeom>
            <a:solidFill>
              <a:srgbClr val="008C9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099597" y="4870603"/>
            <a:ext cx="3962326" cy="51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4"/>
              </a:lnSpc>
            </a:pPr>
            <a:r>
              <a:rPr lang="en-US" sz="3600">
                <a:solidFill>
                  <a:srgbClr val="FFFFFF"/>
                </a:solidFill>
                <a:latin typeface="Montserrat Classic Bold"/>
              </a:rPr>
              <a:t>Enroll now!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89949" y="2646849"/>
            <a:ext cx="2619824" cy="1690633"/>
          </a:xfrm>
          <a:custGeom>
            <a:avLst/>
            <a:gdLst/>
            <a:ahLst/>
            <a:cxnLst/>
            <a:rect l="l" t="t" r="r" b="b"/>
            <a:pathLst>
              <a:path w="2619824" h="1690633">
                <a:moveTo>
                  <a:pt x="0" y="0"/>
                </a:moveTo>
                <a:lnTo>
                  <a:pt x="2619824" y="0"/>
                </a:lnTo>
                <a:lnTo>
                  <a:pt x="2619824" y="1690633"/>
                </a:lnTo>
                <a:lnTo>
                  <a:pt x="0" y="16906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979377" y="2705730"/>
            <a:ext cx="2921045" cy="1572870"/>
          </a:xfrm>
          <a:custGeom>
            <a:avLst/>
            <a:gdLst/>
            <a:ahLst/>
            <a:cxnLst/>
            <a:rect l="l" t="t" r="r" b="b"/>
            <a:pathLst>
              <a:path w="2921045" h="1572870">
                <a:moveTo>
                  <a:pt x="0" y="0"/>
                </a:moveTo>
                <a:lnTo>
                  <a:pt x="2921045" y="0"/>
                </a:lnTo>
                <a:lnTo>
                  <a:pt x="2921045" y="1572871"/>
                </a:lnTo>
                <a:lnTo>
                  <a:pt x="0" y="1572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822012"/>
            <a:ext cx="12161520" cy="215967"/>
            <a:chOff x="0" y="0"/>
            <a:chExt cx="32182343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32182343" cy="69850"/>
            </a:xfrm>
            <a:custGeom>
              <a:avLst/>
              <a:gdLst/>
              <a:ahLst/>
              <a:cxnLst/>
              <a:rect l="l" t="t" r="r" b="b"/>
              <a:pathLst>
                <a:path w="32182343" h="69850">
                  <a:moveTo>
                    <a:pt x="3189151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2182343" y="69850"/>
                  </a:lnTo>
                  <a:lnTo>
                    <a:pt x="32182343" y="0"/>
                  </a:lnTo>
                  <a:close/>
                </a:path>
              </a:pathLst>
            </a:custGeom>
            <a:solidFill>
              <a:srgbClr val="008C95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135864" y="597087"/>
            <a:ext cx="5762621" cy="675491"/>
            <a:chOff x="0" y="0"/>
            <a:chExt cx="2965870" cy="3476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65870" cy="347657"/>
            </a:xfrm>
            <a:custGeom>
              <a:avLst/>
              <a:gdLst/>
              <a:ahLst/>
              <a:cxnLst/>
              <a:rect l="l" t="t" r="r" b="b"/>
              <a:pathLst>
                <a:path w="2965870" h="347657">
                  <a:moveTo>
                    <a:pt x="0" y="0"/>
                  </a:moveTo>
                  <a:lnTo>
                    <a:pt x="2965870" y="0"/>
                  </a:lnTo>
                  <a:lnTo>
                    <a:pt x="2965870" y="347657"/>
                  </a:lnTo>
                  <a:lnTo>
                    <a:pt x="0" y="347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3249106" y="2520518"/>
            <a:ext cx="2332448" cy="1758083"/>
          </a:xfrm>
          <a:custGeom>
            <a:avLst/>
            <a:gdLst/>
            <a:ahLst/>
            <a:cxnLst/>
            <a:rect l="l" t="t" r="r" b="b"/>
            <a:pathLst>
              <a:path w="2332448" h="1758083">
                <a:moveTo>
                  <a:pt x="0" y="0"/>
                </a:moveTo>
                <a:lnTo>
                  <a:pt x="2332448" y="0"/>
                </a:lnTo>
                <a:lnTo>
                  <a:pt x="2332448" y="1758083"/>
                </a:lnTo>
                <a:lnTo>
                  <a:pt x="0" y="17580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276848" y="2566532"/>
            <a:ext cx="2251241" cy="1454015"/>
          </a:xfrm>
          <a:custGeom>
            <a:avLst/>
            <a:gdLst/>
            <a:ahLst/>
            <a:cxnLst/>
            <a:rect l="l" t="t" r="r" b="b"/>
            <a:pathLst>
              <a:path w="2251241" h="1454015">
                <a:moveTo>
                  <a:pt x="0" y="0"/>
                </a:moveTo>
                <a:lnTo>
                  <a:pt x="2251241" y="0"/>
                </a:lnTo>
                <a:lnTo>
                  <a:pt x="2251241" y="1454014"/>
                </a:lnTo>
                <a:lnTo>
                  <a:pt x="0" y="14540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410" r="-74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148800" y="3029537"/>
            <a:ext cx="549831" cy="551402"/>
          </a:xfrm>
          <a:custGeom>
            <a:avLst/>
            <a:gdLst/>
            <a:ahLst/>
            <a:cxnLst/>
            <a:rect l="l" t="t" r="r" b="b"/>
            <a:pathLst>
              <a:path w="549831" h="551402">
                <a:moveTo>
                  <a:pt x="0" y="0"/>
                </a:moveTo>
                <a:lnTo>
                  <a:pt x="549831" y="0"/>
                </a:lnTo>
                <a:lnTo>
                  <a:pt x="549831" y="551402"/>
                </a:lnTo>
                <a:lnTo>
                  <a:pt x="0" y="5514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9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875371" y="5223657"/>
            <a:ext cx="10429156" cy="40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3E3E3F"/>
                </a:solidFill>
                <a:latin typeface="Open Sans Bold"/>
                <a:hlinkClick r:id="rId9" tooltip="https://www.naviabenefits.com/benefit-education-resources/"/>
              </a:rPr>
              <a:t>https://www.naviabenefits.com/benefit-education-resources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8742" y="596283"/>
            <a:ext cx="8964035" cy="499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>
                <a:solidFill>
                  <a:srgbClr val="3E3E3F"/>
                </a:solidFill>
                <a:latin typeface="Montserrat Classic"/>
              </a:rPr>
              <a:t>Education Resources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62758" y="2900892"/>
            <a:ext cx="3982" cy="228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3"/>
              </a:lnSpc>
            </a:pPr>
            <a:endParaRPr/>
          </a:p>
        </p:txBody>
      </p:sp>
      <p:grpSp>
        <p:nvGrpSpPr>
          <p:cNvPr id="14" name="Group 14"/>
          <p:cNvGrpSpPr/>
          <p:nvPr/>
        </p:nvGrpSpPr>
        <p:grpSpPr>
          <a:xfrm>
            <a:off x="614047" y="2520518"/>
            <a:ext cx="2124571" cy="1758083"/>
            <a:chOff x="0" y="0"/>
            <a:chExt cx="2832761" cy="234411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832761" cy="2344110"/>
            </a:xfrm>
            <a:custGeom>
              <a:avLst/>
              <a:gdLst/>
              <a:ahLst/>
              <a:cxnLst/>
              <a:rect l="l" t="t" r="r" b="b"/>
              <a:pathLst>
                <a:path w="2832761" h="2344110">
                  <a:moveTo>
                    <a:pt x="0" y="0"/>
                  </a:moveTo>
                  <a:lnTo>
                    <a:pt x="2832761" y="0"/>
                  </a:lnTo>
                  <a:lnTo>
                    <a:pt x="2832761" y="2344110"/>
                  </a:lnTo>
                  <a:lnTo>
                    <a:pt x="0" y="234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10120" y="127262"/>
              <a:ext cx="2631171" cy="1482665"/>
            </a:xfrm>
            <a:custGeom>
              <a:avLst/>
              <a:gdLst/>
              <a:ahLst/>
              <a:cxnLst/>
              <a:rect l="l" t="t" r="r" b="b"/>
              <a:pathLst>
                <a:path w="2631171" h="1482665">
                  <a:moveTo>
                    <a:pt x="0" y="0"/>
                  </a:moveTo>
                  <a:lnTo>
                    <a:pt x="2631171" y="0"/>
                  </a:lnTo>
                  <a:lnTo>
                    <a:pt x="2631171" y="1482664"/>
                  </a:lnTo>
                  <a:lnTo>
                    <a:pt x="0" y="1482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881</Words>
  <Application>Microsoft Office PowerPoint</Application>
  <PresentationFormat>Custom</PresentationFormat>
  <Paragraphs>145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Open Sans Light Bold</vt:lpstr>
      <vt:lpstr>Open Sans Light</vt:lpstr>
      <vt:lpstr>Montserrat Light Bold</vt:lpstr>
      <vt:lpstr>Montserrat Classic</vt:lpstr>
      <vt:lpstr>Open Sans Italics</vt:lpstr>
      <vt:lpstr>Montserrat Classic Bold</vt:lpstr>
      <vt:lpstr>Montserrat Light</vt:lpstr>
      <vt:lpstr>Open Sans</vt:lpstr>
      <vt:lpstr>Open Sans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BF FSA Healthcare + Day Care slide deck for employers</dc:title>
  <dc:creator>Ginger Yonak</dc:creator>
  <cp:lastModifiedBy>Ginger Yonak</cp:lastModifiedBy>
  <cp:revision>1</cp:revision>
  <dcterms:created xsi:type="dcterms:W3CDTF">2006-08-16T00:00:00Z</dcterms:created>
  <dcterms:modified xsi:type="dcterms:W3CDTF">2024-10-17T20:02:10Z</dcterms:modified>
  <dc:identifier>DAEjn_aAme0</dc:identifier>
</cp:coreProperties>
</file>